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66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0066"/>
    <a:srgbClr val="000000"/>
    <a:srgbClr val="CCFF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6" d="100"/>
          <a:sy n="5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4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3008-7D5B-4121-A53D-7DAFC407E14A}" type="datetimeFigureOut">
              <a:rPr lang="en-US" smtClean="0"/>
              <a:t>8/12/2014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CA7B1-A571-4DAB-AB38-238585D0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3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78"/>
            <a:ext cx="12192000" cy="6902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57385"/>
            <a:ext cx="1219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700" dirty="0" smtClean="0">
                <a:solidFill>
                  <a:srgbClr val="0000FF"/>
                </a:solidFill>
                <a:latin typeface="NikoshBAN" panose="02000000000000000000" pitchFamily="2" charset="0"/>
                <a:cs typeface="+mj-cs"/>
              </a:rPr>
              <a:t>শুভেচ্ছা</a:t>
            </a:r>
          </a:p>
        </p:txBody>
      </p:sp>
    </p:spTree>
    <p:extLst>
      <p:ext uri="{BB962C8B-B14F-4D97-AF65-F5344CB8AC3E}">
        <p14:creationId xmlns:p14="http://schemas.microsoft.com/office/powerpoint/2010/main" val="41045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glitter pattern="hexago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8425" y="167228"/>
            <a:ext cx="9007522" cy="1015663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ব্যান্ড তত্ত্বের আলোকে সেমিকন্ডাক্টর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36081" y="2496405"/>
            <a:ext cx="1545397" cy="1555843"/>
            <a:chOff x="4281743" y="2701119"/>
            <a:chExt cx="1545397" cy="1555843"/>
          </a:xfrm>
        </p:grpSpPr>
        <p:sp>
          <p:nvSpPr>
            <p:cNvPr id="113" name="Oval 112"/>
            <p:cNvSpPr/>
            <p:nvPr/>
          </p:nvSpPr>
          <p:spPr>
            <a:xfrm>
              <a:off x="4446593" y="2854719"/>
              <a:ext cx="1262655" cy="126326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Plus 113"/>
            <p:cNvSpPr/>
            <p:nvPr/>
          </p:nvSpPr>
          <p:spPr>
            <a:xfrm>
              <a:off x="4920970" y="3240687"/>
              <a:ext cx="327546" cy="395786"/>
            </a:xfrm>
            <a:prstGeom prst="mathPl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888347" y="3605168"/>
              <a:ext cx="471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4964141" y="3936252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Minus 124"/>
            <p:cNvSpPr/>
            <p:nvPr/>
          </p:nvSpPr>
          <p:spPr>
            <a:xfrm>
              <a:off x="5075128" y="4076661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512322" y="3228839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Minus 127"/>
            <p:cNvSpPr/>
            <p:nvPr/>
          </p:nvSpPr>
          <p:spPr>
            <a:xfrm>
              <a:off x="5623309" y="3369248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281743" y="3458574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Minus 142"/>
            <p:cNvSpPr/>
            <p:nvPr/>
          </p:nvSpPr>
          <p:spPr>
            <a:xfrm>
              <a:off x="4392730" y="3598983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957314" y="2701119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Minus 172"/>
            <p:cNvSpPr/>
            <p:nvPr/>
          </p:nvSpPr>
          <p:spPr>
            <a:xfrm>
              <a:off x="5068301" y="2841528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1183965" y="5655151"/>
            <a:ext cx="603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প্রতিটি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Ge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পরমানু অন্য চারটি </a:t>
            </a:r>
            <a:r>
              <a:rPr lang="bn-BD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Ge</a:t>
            </a:r>
            <a:r>
              <a:rPr lang="bn-BD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পরমানুর মাঝখানে নিজেকে স্থাপন করে।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7380283" y="2055637"/>
            <a:ext cx="70034" cy="34247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7449964" y="2372954"/>
            <a:ext cx="3268447" cy="704886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6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7465760" y="4284287"/>
            <a:ext cx="3595292" cy="704886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9294151" y="3548031"/>
            <a:ext cx="1569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নিষিদ্ধ ব্যান্ড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892978" y="3607001"/>
            <a:ext cx="1296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bn-BD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0" name="Group 189"/>
          <p:cNvGrpSpPr/>
          <p:nvPr/>
        </p:nvGrpSpPr>
        <p:grpSpPr>
          <a:xfrm>
            <a:off x="8411591" y="3055408"/>
            <a:ext cx="6824" cy="1266865"/>
            <a:chOff x="1678675" y="2294102"/>
            <a:chExt cx="6824" cy="1854815"/>
          </a:xfrm>
        </p:grpSpPr>
        <p:cxnSp>
          <p:nvCxnSpPr>
            <p:cNvPr id="195" name="Straight Arrow Connector 194"/>
            <p:cNvCxnSpPr/>
            <p:nvPr/>
          </p:nvCxnSpPr>
          <p:spPr>
            <a:xfrm flipH="1" flipV="1">
              <a:off x="1678675" y="2294102"/>
              <a:ext cx="6824" cy="9391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/>
            <p:nvPr/>
          </p:nvCxnSpPr>
          <p:spPr>
            <a:xfrm>
              <a:off x="1685499" y="3498427"/>
              <a:ext cx="0" cy="650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1" name="Group 190"/>
          <p:cNvGrpSpPr/>
          <p:nvPr/>
        </p:nvGrpSpPr>
        <p:grpSpPr>
          <a:xfrm>
            <a:off x="10078897" y="3083807"/>
            <a:ext cx="6824" cy="1151694"/>
            <a:chOff x="1678675" y="2294102"/>
            <a:chExt cx="6824" cy="1854815"/>
          </a:xfrm>
        </p:grpSpPr>
        <p:cxnSp>
          <p:nvCxnSpPr>
            <p:cNvPr id="193" name="Straight Arrow Connector 192"/>
            <p:cNvCxnSpPr/>
            <p:nvPr/>
          </p:nvCxnSpPr>
          <p:spPr>
            <a:xfrm flipH="1" flipV="1">
              <a:off x="1678675" y="2294102"/>
              <a:ext cx="6824" cy="9391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/>
            <p:nvPr/>
          </p:nvCxnSpPr>
          <p:spPr>
            <a:xfrm>
              <a:off x="1685499" y="3498427"/>
              <a:ext cx="0" cy="650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TextBox 191"/>
          <p:cNvSpPr txBox="1"/>
          <p:nvPr/>
        </p:nvSpPr>
        <p:spPr>
          <a:xfrm rot="16200000">
            <a:off x="5997157" y="3099966"/>
            <a:ext cx="2194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শক্তি ব্যান্ড</a:t>
            </a:r>
            <a:endParaRPr lang="en-US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10490629" y="4372768"/>
            <a:ext cx="314818" cy="320710"/>
            <a:chOff x="4779257" y="2240673"/>
            <a:chExt cx="898212" cy="624974"/>
          </a:xfrm>
        </p:grpSpPr>
        <p:sp>
          <p:nvSpPr>
            <p:cNvPr id="198" name="Oval 197"/>
            <p:cNvSpPr/>
            <p:nvPr/>
          </p:nvSpPr>
          <p:spPr>
            <a:xfrm>
              <a:off x="4779257" y="2240673"/>
              <a:ext cx="898212" cy="6249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Minus 198"/>
            <p:cNvSpPr/>
            <p:nvPr/>
          </p:nvSpPr>
          <p:spPr>
            <a:xfrm>
              <a:off x="5095917" y="2514290"/>
              <a:ext cx="287109" cy="73631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8341947" y="4403404"/>
            <a:ext cx="314818" cy="320710"/>
            <a:chOff x="4779257" y="2240673"/>
            <a:chExt cx="898212" cy="624974"/>
          </a:xfrm>
        </p:grpSpPr>
        <p:sp>
          <p:nvSpPr>
            <p:cNvPr id="201" name="Oval 200"/>
            <p:cNvSpPr/>
            <p:nvPr/>
          </p:nvSpPr>
          <p:spPr>
            <a:xfrm>
              <a:off x="4779257" y="2240673"/>
              <a:ext cx="898212" cy="6249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Minus 201"/>
            <p:cNvSpPr/>
            <p:nvPr/>
          </p:nvSpPr>
          <p:spPr>
            <a:xfrm>
              <a:off x="5095917" y="2514290"/>
              <a:ext cx="287109" cy="73631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8695943" y="4392028"/>
            <a:ext cx="314818" cy="320710"/>
            <a:chOff x="4779257" y="2240673"/>
            <a:chExt cx="898212" cy="624974"/>
          </a:xfrm>
        </p:grpSpPr>
        <p:sp>
          <p:nvSpPr>
            <p:cNvPr id="204" name="Oval 203"/>
            <p:cNvSpPr/>
            <p:nvPr/>
          </p:nvSpPr>
          <p:spPr>
            <a:xfrm>
              <a:off x="4779257" y="2240673"/>
              <a:ext cx="898212" cy="6249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Minus 204"/>
            <p:cNvSpPr/>
            <p:nvPr/>
          </p:nvSpPr>
          <p:spPr>
            <a:xfrm>
              <a:off x="5095917" y="2514290"/>
              <a:ext cx="287109" cy="73631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9054263" y="4390643"/>
            <a:ext cx="314818" cy="320710"/>
            <a:chOff x="4779257" y="2240673"/>
            <a:chExt cx="898212" cy="624974"/>
          </a:xfrm>
        </p:grpSpPr>
        <p:sp>
          <p:nvSpPr>
            <p:cNvPr id="207" name="Oval 206"/>
            <p:cNvSpPr/>
            <p:nvPr/>
          </p:nvSpPr>
          <p:spPr>
            <a:xfrm>
              <a:off x="4779257" y="2240673"/>
              <a:ext cx="898212" cy="6249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Minus 207"/>
            <p:cNvSpPr/>
            <p:nvPr/>
          </p:nvSpPr>
          <p:spPr>
            <a:xfrm>
              <a:off x="5095917" y="2514290"/>
              <a:ext cx="287109" cy="73631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9400592" y="4384956"/>
            <a:ext cx="314818" cy="320710"/>
            <a:chOff x="4779257" y="2240673"/>
            <a:chExt cx="898212" cy="624974"/>
          </a:xfrm>
        </p:grpSpPr>
        <p:sp>
          <p:nvSpPr>
            <p:cNvPr id="210" name="Oval 209"/>
            <p:cNvSpPr/>
            <p:nvPr/>
          </p:nvSpPr>
          <p:spPr>
            <a:xfrm>
              <a:off x="4779257" y="2240673"/>
              <a:ext cx="898212" cy="6249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Minus 210"/>
            <p:cNvSpPr/>
            <p:nvPr/>
          </p:nvSpPr>
          <p:spPr>
            <a:xfrm>
              <a:off x="5095917" y="2514290"/>
              <a:ext cx="287109" cy="73631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9770903" y="4371718"/>
            <a:ext cx="314818" cy="320710"/>
            <a:chOff x="4779257" y="2240673"/>
            <a:chExt cx="898212" cy="624974"/>
          </a:xfrm>
        </p:grpSpPr>
        <p:sp>
          <p:nvSpPr>
            <p:cNvPr id="213" name="Oval 212"/>
            <p:cNvSpPr/>
            <p:nvPr/>
          </p:nvSpPr>
          <p:spPr>
            <a:xfrm>
              <a:off x="4779257" y="2240673"/>
              <a:ext cx="898212" cy="6249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Minus 213"/>
            <p:cNvSpPr/>
            <p:nvPr/>
          </p:nvSpPr>
          <p:spPr>
            <a:xfrm>
              <a:off x="5095917" y="2514290"/>
              <a:ext cx="287109" cy="73631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10148744" y="4372768"/>
            <a:ext cx="314818" cy="320710"/>
            <a:chOff x="4779257" y="2240673"/>
            <a:chExt cx="898212" cy="624974"/>
          </a:xfrm>
        </p:grpSpPr>
        <p:sp>
          <p:nvSpPr>
            <p:cNvPr id="216" name="Oval 215"/>
            <p:cNvSpPr/>
            <p:nvPr/>
          </p:nvSpPr>
          <p:spPr>
            <a:xfrm>
              <a:off x="4779257" y="2240673"/>
              <a:ext cx="898212" cy="6249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Minus 216"/>
            <p:cNvSpPr/>
            <p:nvPr/>
          </p:nvSpPr>
          <p:spPr>
            <a:xfrm>
              <a:off x="5095917" y="2514290"/>
              <a:ext cx="287109" cy="73631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7632987" y="4430700"/>
            <a:ext cx="314818" cy="320710"/>
            <a:chOff x="4779257" y="2240673"/>
            <a:chExt cx="898212" cy="624974"/>
          </a:xfrm>
        </p:grpSpPr>
        <p:sp>
          <p:nvSpPr>
            <p:cNvPr id="219" name="Oval 218"/>
            <p:cNvSpPr/>
            <p:nvPr/>
          </p:nvSpPr>
          <p:spPr>
            <a:xfrm>
              <a:off x="4779257" y="2240673"/>
              <a:ext cx="898212" cy="6249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Minus 219"/>
            <p:cNvSpPr/>
            <p:nvPr/>
          </p:nvSpPr>
          <p:spPr>
            <a:xfrm>
              <a:off x="5095917" y="2514290"/>
              <a:ext cx="287109" cy="73631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7974305" y="4419844"/>
            <a:ext cx="314818" cy="320710"/>
            <a:chOff x="4779257" y="2240673"/>
            <a:chExt cx="898212" cy="624974"/>
          </a:xfrm>
        </p:grpSpPr>
        <p:sp>
          <p:nvSpPr>
            <p:cNvPr id="222" name="Oval 221"/>
            <p:cNvSpPr/>
            <p:nvPr/>
          </p:nvSpPr>
          <p:spPr>
            <a:xfrm>
              <a:off x="4779257" y="2240673"/>
              <a:ext cx="898212" cy="6249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Minus 222"/>
            <p:cNvSpPr/>
            <p:nvPr/>
          </p:nvSpPr>
          <p:spPr>
            <a:xfrm>
              <a:off x="5095917" y="2514290"/>
              <a:ext cx="287109" cy="73631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8289123" y="5257517"/>
            <a:ext cx="251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0K </a:t>
            </a:r>
            <a:r>
              <a:rPr lang="bn-BD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তাপমাত্রা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0755580" y="2533865"/>
            <a:ext cx="15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>
                <a:solidFill>
                  <a:srgbClr val="00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পরিবহন ব্যান্ড</a:t>
            </a:r>
            <a:endParaRPr lang="en-US" sz="2400" b="1" dirty="0">
              <a:solidFill>
                <a:srgbClr val="00006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1061052" y="4371718"/>
            <a:ext cx="1162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যোজন ব্যান্ড</a:t>
            </a:r>
            <a:endParaRPr lang="en-US" sz="2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68872" y="1286296"/>
            <a:ext cx="1715841" cy="1570987"/>
            <a:chOff x="3042071" y="1436424"/>
            <a:chExt cx="1554495" cy="1570987"/>
          </a:xfrm>
        </p:grpSpPr>
        <p:sp>
          <p:nvSpPr>
            <p:cNvPr id="116" name="Oval 115"/>
            <p:cNvSpPr/>
            <p:nvPr/>
          </p:nvSpPr>
          <p:spPr>
            <a:xfrm>
              <a:off x="3215296" y="1608734"/>
              <a:ext cx="1262655" cy="126326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Plus 116"/>
            <p:cNvSpPr/>
            <p:nvPr/>
          </p:nvSpPr>
          <p:spPr>
            <a:xfrm>
              <a:off x="3689673" y="1994702"/>
              <a:ext cx="327546" cy="395786"/>
            </a:xfrm>
            <a:prstGeom prst="mathPl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651674" y="1436424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Minus 175"/>
            <p:cNvSpPr/>
            <p:nvPr/>
          </p:nvSpPr>
          <p:spPr>
            <a:xfrm>
              <a:off x="3762661" y="1576833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281748" y="2025559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Minus 178"/>
            <p:cNvSpPr/>
            <p:nvPr/>
          </p:nvSpPr>
          <p:spPr>
            <a:xfrm>
              <a:off x="4392735" y="2165968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042071" y="2014185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Minus 181"/>
            <p:cNvSpPr/>
            <p:nvPr/>
          </p:nvSpPr>
          <p:spPr>
            <a:xfrm>
              <a:off x="3153058" y="2154594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534652" y="2686701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Minus 229"/>
            <p:cNvSpPr/>
            <p:nvPr/>
          </p:nvSpPr>
          <p:spPr>
            <a:xfrm>
              <a:off x="3645639" y="2827110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3584024" y="2315261"/>
              <a:ext cx="471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1147310" y="2639708"/>
            <a:ext cx="1554495" cy="1570987"/>
            <a:chOff x="3042071" y="1436424"/>
            <a:chExt cx="1554495" cy="1570987"/>
          </a:xfrm>
        </p:grpSpPr>
        <p:sp>
          <p:nvSpPr>
            <p:cNvPr id="232" name="Oval 231"/>
            <p:cNvSpPr/>
            <p:nvPr/>
          </p:nvSpPr>
          <p:spPr>
            <a:xfrm>
              <a:off x="3215296" y="1608734"/>
              <a:ext cx="1262655" cy="126326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Plus 232"/>
            <p:cNvSpPr/>
            <p:nvPr/>
          </p:nvSpPr>
          <p:spPr>
            <a:xfrm>
              <a:off x="3689673" y="1994702"/>
              <a:ext cx="327546" cy="395786"/>
            </a:xfrm>
            <a:prstGeom prst="mathPl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651674" y="1436424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Minus 234"/>
            <p:cNvSpPr/>
            <p:nvPr/>
          </p:nvSpPr>
          <p:spPr>
            <a:xfrm>
              <a:off x="3762661" y="1576833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281748" y="2025559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Minus 236"/>
            <p:cNvSpPr/>
            <p:nvPr/>
          </p:nvSpPr>
          <p:spPr>
            <a:xfrm>
              <a:off x="4392735" y="2165968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042071" y="2014185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Minus 238"/>
            <p:cNvSpPr/>
            <p:nvPr/>
          </p:nvSpPr>
          <p:spPr>
            <a:xfrm>
              <a:off x="3153058" y="2154594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534652" y="2686701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Minus 240"/>
            <p:cNvSpPr/>
            <p:nvPr/>
          </p:nvSpPr>
          <p:spPr>
            <a:xfrm>
              <a:off x="3645639" y="2827110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3584024" y="2315261"/>
              <a:ext cx="471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2582598" y="2655633"/>
            <a:ext cx="1554495" cy="1570987"/>
            <a:chOff x="3042071" y="1436424"/>
            <a:chExt cx="1554495" cy="1570987"/>
          </a:xfrm>
        </p:grpSpPr>
        <p:sp>
          <p:nvSpPr>
            <p:cNvPr id="244" name="Oval 243"/>
            <p:cNvSpPr/>
            <p:nvPr/>
          </p:nvSpPr>
          <p:spPr>
            <a:xfrm>
              <a:off x="3215296" y="1608734"/>
              <a:ext cx="1262655" cy="126326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Plus 244"/>
            <p:cNvSpPr/>
            <p:nvPr/>
          </p:nvSpPr>
          <p:spPr>
            <a:xfrm>
              <a:off x="3689673" y="1994702"/>
              <a:ext cx="327546" cy="395786"/>
            </a:xfrm>
            <a:prstGeom prst="mathPl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651674" y="1436424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Minus 246"/>
            <p:cNvSpPr/>
            <p:nvPr/>
          </p:nvSpPr>
          <p:spPr>
            <a:xfrm>
              <a:off x="3762661" y="1576833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281748" y="2025559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Minus 248"/>
            <p:cNvSpPr/>
            <p:nvPr/>
          </p:nvSpPr>
          <p:spPr>
            <a:xfrm>
              <a:off x="4392735" y="2165968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042071" y="2014185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Minus 250"/>
            <p:cNvSpPr/>
            <p:nvPr/>
          </p:nvSpPr>
          <p:spPr>
            <a:xfrm>
              <a:off x="3153058" y="2154594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534652" y="2686701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Minus 252"/>
            <p:cNvSpPr/>
            <p:nvPr/>
          </p:nvSpPr>
          <p:spPr>
            <a:xfrm>
              <a:off x="3645639" y="2827110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3584024" y="2315261"/>
              <a:ext cx="471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2455224" y="4097736"/>
            <a:ext cx="1554495" cy="1570987"/>
            <a:chOff x="3042071" y="1436424"/>
            <a:chExt cx="1554495" cy="1570987"/>
          </a:xfrm>
        </p:grpSpPr>
        <p:sp>
          <p:nvSpPr>
            <p:cNvPr id="256" name="Oval 255"/>
            <p:cNvSpPr/>
            <p:nvPr/>
          </p:nvSpPr>
          <p:spPr>
            <a:xfrm>
              <a:off x="3215296" y="1608734"/>
              <a:ext cx="1262655" cy="126326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Plus 256"/>
            <p:cNvSpPr/>
            <p:nvPr/>
          </p:nvSpPr>
          <p:spPr>
            <a:xfrm>
              <a:off x="3689673" y="1994702"/>
              <a:ext cx="327546" cy="395786"/>
            </a:xfrm>
            <a:prstGeom prst="mathPl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651674" y="1436424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Minus 258"/>
            <p:cNvSpPr/>
            <p:nvPr/>
          </p:nvSpPr>
          <p:spPr>
            <a:xfrm>
              <a:off x="3762661" y="1576833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281748" y="2025559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Minus 260"/>
            <p:cNvSpPr/>
            <p:nvPr/>
          </p:nvSpPr>
          <p:spPr>
            <a:xfrm>
              <a:off x="4392735" y="2165968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042071" y="2014185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Minus 262"/>
            <p:cNvSpPr/>
            <p:nvPr/>
          </p:nvSpPr>
          <p:spPr>
            <a:xfrm>
              <a:off x="3153058" y="2154594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534652" y="2686701"/>
              <a:ext cx="314818" cy="320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Minus 264"/>
            <p:cNvSpPr/>
            <p:nvPr/>
          </p:nvSpPr>
          <p:spPr>
            <a:xfrm>
              <a:off x="3645639" y="2827110"/>
              <a:ext cx="100630" cy="37784"/>
            </a:xfrm>
            <a:prstGeom prst="mathMin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3584024" y="2315261"/>
              <a:ext cx="471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2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3" grpId="0"/>
      <p:bldP spid="185" grpId="0" animBg="1"/>
      <p:bldP spid="186" grpId="0" animBg="1"/>
      <p:bldP spid="187" grpId="0" animBg="1"/>
      <p:bldP spid="188" grpId="0"/>
      <p:bldP spid="189" grpId="0"/>
      <p:bldP spid="192" grpId="0"/>
      <p:bldP spid="224" grpId="0"/>
      <p:bldP spid="225" grpId="0"/>
      <p:bldP spid="2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05827" y="2967334"/>
            <a:ext cx="251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300K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তাপমাত্রা</a:t>
            </a:r>
            <a:endParaRPr lang="en-US" sz="2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-19592" y="165718"/>
            <a:ext cx="5509304" cy="3113417"/>
            <a:chOff x="-19592" y="384086"/>
            <a:chExt cx="5509304" cy="3113417"/>
          </a:xfrm>
        </p:grpSpPr>
        <p:sp>
          <p:nvSpPr>
            <p:cNvPr id="3" name="Rectangle 2"/>
            <p:cNvSpPr/>
            <p:nvPr/>
          </p:nvSpPr>
          <p:spPr>
            <a:xfrm>
              <a:off x="620070" y="384086"/>
              <a:ext cx="70034" cy="311341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89751" y="836332"/>
              <a:ext cx="3268447" cy="640806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66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91546" y="2410132"/>
              <a:ext cx="3268447" cy="64080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3938" y="1740808"/>
              <a:ext cx="1569492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নিষিদ্ধ ব্যান্ড</a:t>
              </a:r>
              <a:endParaRPr lang="en-US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32765" y="1794417"/>
              <a:ext cx="1296537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bn-BD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651378" y="1292969"/>
              <a:ext cx="6824" cy="1151696"/>
              <a:chOff x="1678675" y="2294102"/>
              <a:chExt cx="6824" cy="1854815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flipH="1" flipV="1">
                <a:off x="1678675" y="2294102"/>
                <a:ext cx="6824" cy="9391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1685499" y="3498427"/>
                <a:ext cx="0" cy="6504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3318684" y="1318786"/>
              <a:ext cx="6824" cy="1046995"/>
              <a:chOff x="1678675" y="2294102"/>
              <a:chExt cx="6824" cy="1854815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 flipH="1" flipV="1">
                <a:off x="1678675" y="2294102"/>
                <a:ext cx="6824" cy="9391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1685499" y="3498427"/>
                <a:ext cx="0" cy="6504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 rot="16200000">
              <a:off x="-663292" y="1301299"/>
              <a:ext cx="1995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4000" dirty="0" smtClean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শক্তি ব্যান্ড</a:t>
              </a:r>
              <a:endParaRPr lang="en-US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593936" y="2531513"/>
              <a:ext cx="314818" cy="291555"/>
              <a:chOff x="4779257" y="2240673"/>
              <a:chExt cx="898212" cy="624974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4779257" y="2240673"/>
                <a:ext cx="898212" cy="624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Minus 39"/>
              <p:cNvSpPr/>
              <p:nvPr/>
            </p:nvSpPr>
            <p:spPr>
              <a:xfrm>
                <a:off x="5095917" y="2514290"/>
                <a:ext cx="287109" cy="73631"/>
              </a:xfrm>
              <a:prstGeom prst="mathMinu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445254" y="2559364"/>
              <a:ext cx="314818" cy="291555"/>
              <a:chOff x="4779257" y="2240673"/>
              <a:chExt cx="898212" cy="624974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4779257" y="2240673"/>
                <a:ext cx="898212" cy="624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Minus 37"/>
              <p:cNvSpPr/>
              <p:nvPr/>
            </p:nvSpPr>
            <p:spPr>
              <a:xfrm>
                <a:off x="5095917" y="2514290"/>
                <a:ext cx="287109" cy="73631"/>
              </a:xfrm>
              <a:prstGeom prst="mathMinu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877724" y="1036365"/>
              <a:ext cx="314818" cy="291555"/>
              <a:chOff x="4779257" y="2240673"/>
              <a:chExt cx="898212" cy="624974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4779257" y="2240673"/>
                <a:ext cx="898212" cy="624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Minus 35"/>
              <p:cNvSpPr/>
              <p:nvPr/>
            </p:nvSpPr>
            <p:spPr>
              <a:xfrm>
                <a:off x="5095917" y="2514290"/>
                <a:ext cx="287109" cy="73631"/>
              </a:xfrm>
              <a:prstGeom prst="mathMinu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157570" y="2547763"/>
              <a:ext cx="314818" cy="291555"/>
              <a:chOff x="4779257" y="2240673"/>
              <a:chExt cx="898212" cy="624974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4779257" y="2240673"/>
                <a:ext cx="898212" cy="624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Minus 33"/>
              <p:cNvSpPr/>
              <p:nvPr/>
            </p:nvSpPr>
            <p:spPr>
              <a:xfrm>
                <a:off x="5095917" y="2514290"/>
                <a:ext cx="287109" cy="73631"/>
              </a:xfrm>
              <a:prstGeom prst="mathMinu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595956" y="1055263"/>
              <a:ext cx="314818" cy="291555"/>
              <a:chOff x="4779257" y="2240673"/>
              <a:chExt cx="898212" cy="624974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4779257" y="2240673"/>
                <a:ext cx="898212" cy="624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Minus 31"/>
              <p:cNvSpPr/>
              <p:nvPr/>
            </p:nvSpPr>
            <p:spPr>
              <a:xfrm>
                <a:off x="5095917" y="2514290"/>
                <a:ext cx="287109" cy="73631"/>
              </a:xfrm>
              <a:prstGeom prst="mathMinu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888145" y="2544651"/>
              <a:ext cx="314818" cy="291555"/>
              <a:chOff x="4779257" y="2240673"/>
              <a:chExt cx="898212" cy="624974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779257" y="2240673"/>
                <a:ext cx="898212" cy="624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Minus 29"/>
              <p:cNvSpPr/>
              <p:nvPr/>
            </p:nvSpPr>
            <p:spPr>
              <a:xfrm>
                <a:off x="5095917" y="2514290"/>
                <a:ext cx="287109" cy="73631"/>
              </a:xfrm>
              <a:prstGeom prst="mathMinu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378222" y="1030534"/>
              <a:ext cx="314818" cy="291555"/>
              <a:chOff x="4779257" y="2240673"/>
              <a:chExt cx="898212" cy="62497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779257" y="2240673"/>
                <a:ext cx="898212" cy="624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Minus 27"/>
              <p:cNvSpPr/>
              <p:nvPr/>
            </p:nvSpPr>
            <p:spPr>
              <a:xfrm>
                <a:off x="5095917" y="2514290"/>
                <a:ext cx="287109" cy="73631"/>
              </a:xfrm>
              <a:prstGeom prst="mathMinu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36294" y="2584178"/>
              <a:ext cx="314818" cy="291555"/>
              <a:chOff x="4779257" y="2240673"/>
              <a:chExt cx="898212" cy="624974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779257" y="2240673"/>
                <a:ext cx="898212" cy="624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Minus 25"/>
              <p:cNvSpPr/>
              <p:nvPr/>
            </p:nvSpPr>
            <p:spPr>
              <a:xfrm>
                <a:off x="5095917" y="2514290"/>
                <a:ext cx="287109" cy="73631"/>
              </a:xfrm>
              <a:prstGeom prst="mathMinu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038675" y="1028686"/>
              <a:ext cx="314818" cy="291555"/>
              <a:chOff x="4779257" y="2240673"/>
              <a:chExt cx="898212" cy="624974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9257" y="2240673"/>
                <a:ext cx="898212" cy="624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Minus 23"/>
              <p:cNvSpPr/>
              <p:nvPr/>
            </p:nvSpPr>
            <p:spPr>
              <a:xfrm>
                <a:off x="5095917" y="2514290"/>
                <a:ext cx="287109" cy="73631"/>
              </a:xfrm>
              <a:prstGeom prst="mathMinu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913479" y="982615"/>
              <a:ext cx="1576233" cy="41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400" b="1" dirty="0">
                  <a:solidFill>
                    <a:srgbClr val="00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পরিবহন ব্যান্ড</a:t>
              </a:r>
              <a:endParaRPr lang="en-US" sz="2400" b="1" dirty="0">
                <a:solidFill>
                  <a:srgbClr val="000066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18697" y="2489614"/>
              <a:ext cx="1162796" cy="36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0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যোজন ব্যান্ড</a:t>
              </a:r>
              <a:endPara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2" name="Semiconductors[1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1182" y="68239"/>
            <a:ext cx="6728032" cy="603572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4228"/>
            <a:ext cx="2362232" cy="16417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99" y="4111129"/>
            <a:ext cx="2350864" cy="164175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87879" y="5585035"/>
            <a:ext cx="1799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Silicon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55653" y="5746937"/>
            <a:ext cx="245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Germanium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193583" y="1089803"/>
            <a:ext cx="21450" cy="1377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724409" y="1110852"/>
            <a:ext cx="21450" cy="438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2008295" y="1123918"/>
            <a:ext cx="16115" cy="1377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2699387" y="1972941"/>
            <a:ext cx="21450" cy="438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3525223" y="1986590"/>
            <a:ext cx="7516" cy="438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3554006" y="1074456"/>
            <a:ext cx="9095" cy="438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76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085" y="139035"/>
            <a:ext cx="1209646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ইলেক্ট্রন হোলের ধারনা(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Concept of Electron &amp; Hole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29842" y="960929"/>
            <a:ext cx="10216013" cy="2457896"/>
            <a:chOff x="937939" y="740005"/>
            <a:chExt cx="10216013" cy="2457896"/>
          </a:xfrm>
        </p:grpSpPr>
        <p:grpSp>
          <p:nvGrpSpPr>
            <p:cNvPr id="22" name="Group 21"/>
            <p:cNvGrpSpPr/>
            <p:nvPr/>
          </p:nvGrpSpPr>
          <p:grpSpPr>
            <a:xfrm>
              <a:off x="2712689" y="767531"/>
              <a:ext cx="3075988" cy="2430370"/>
              <a:chOff x="124682" y="572638"/>
              <a:chExt cx="2796353" cy="2673407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392354" y="783344"/>
                <a:ext cx="2307712" cy="225456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1135368" y="1492699"/>
                <a:ext cx="808839" cy="8692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Plus 4"/>
              <p:cNvSpPr/>
              <p:nvPr/>
            </p:nvSpPr>
            <p:spPr>
              <a:xfrm>
                <a:off x="1345910" y="1787891"/>
                <a:ext cx="377486" cy="290644"/>
              </a:xfrm>
              <a:prstGeom prst="mathPlus">
                <a:avLst/>
              </a:prstGeom>
              <a:solidFill>
                <a:srgbClr val="0000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1171122" y="572638"/>
                <a:ext cx="552448" cy="490658"/>
                <a:chOff x="6036567" y="3117005"/>
                <a:chExt cx="978695" cy="869231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6" name="Oval 5"/>
                <p:cNvSpPr/>
                <p:nvPr/>
              </p:nvSpPr>
              <p:spPr>
                <a:xfrm>
                  <a:off x="6036567" y="3117005"/>
                  <a:ext cx="978695" cy="8692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Minus 6"/>
                <p:cNvSpPr/>
                <p:nvPr/>
              </p:nvSpPr>
              <p:spPr>
                <a:xfrm>
                  <a:off x="6290183" y="3430297"/>
                  <a:ext cx="439597" cy="181653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124682" y="1721788"/>
                <a:ext cx="552448" cy="490658"/>
                <a:chOff x="6036567" y="3117005"/>
                <a:chExt cx="978695" cy="869231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10" name="Oval 9"/>
                <p:cNvSpPr/>
                <p:nvPr/>
              </p:nvSpPr>
              <p:spPr>
                <a:xfrm>
                  <a:off x="6036567" y="3117005"/>
                  <a:ext cx="978695" cy="8692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Minus 10"/>
                <p:cNvSpPr/>
                <p:nvPr/>
              </p:nvSpPr>
              <p:spPr>
                <a:xfrm>
                  <a:off x="6290183" y="3430297"/>
                  <a:ext cx="439597" cy="181653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1266133" y="2755387"/>
                <a:ext cx="552448" cy="490658"/>
                <a:chOff x="6036567" y="3117005"/>
                <a:chExt cx="978695" cy="869231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13" name="Oval 12"/>
                <p:cNvSpPr/>
                <p:nvPr/>
              </p:nvSpPr>
              <p:spPr>
                <a:xfrm>
                  <a:off x="6036567" y="3117005"/>
                  <a:ext cx="978695" cy="8692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Minus 13"/>
                <p:cNvSpPr/>
                <p:nvPr/>
              </p:nvSpPr>
              <p:spPr>
                <a:xfrm>
                  <a:off x="6290183" y="3430297"/>
                  <a:ext cx="439597" cy="181653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2368587" y="1590454"/>
                <a:ext cx="552448" cy="490658"/>
                <a:chOff x="6036567" y="3117005"/>
                <a:chExt cx="978695" cy="869231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19" name="Oval 18"/>
                <p:cNvSpPr/>
                <p:nvPr/>
              </p:nvSpPr>
              <p:spPr>
                <a:xfrm>
                  <a:off x="6036567" y="3117005"/>
                  <a:ext cx="978695" cy="8692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Minus 19"/>
                <p:cNvSpPr/>
                <p:nvPr/>
              </p:nvSpPr>
              <p:spPr>
                <a:xfrm>
                  <a:off x="6290183" y="3430297"/>
                  <a:ext cx="439597" cy="181653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1228292" y="2306566"/>
                <a:ext cx="8598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/>
                  <a:t>Ge</a:t>
                </a:r>
                <a:endParaRPr lang="en-US" sz="1600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417101" y="740005"/>
              <a:ext cx="2528681" cy="2430370"/>
              <a:chOff x="392354" y="572638"/>
              <a:chExt cx="2528681" cy="2673407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92354" y="783344"/>
                <a:ext cx="2307712" cy="225456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135368" y="1492699"/>
                <a:ext cx="808839" cy="8692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Plus 27"/>
              <p:cNvSpPr/>
              <p:nvPr/>
            </p:nvSpPr>
            <p:spPr>
              <a:xfrm>
                <a:off x="1345910" y="1787891"/>
                <a:ext cx="377486" cy="290644"/>
              </a:xfrm>
              <a:prstGeom prst="mathPlus">
                <a:avLst/>
              </a:prstGeom>
              <a:solidFill>
                <a:srgbClr val="0000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1171122" y="572638"/>
                <a:ext cx="552448" cy="490658"/>
                <a:chOff x="6036567" y="3117005"/>
                <a:chExt cx="978695" cy="869231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40" name="Oval 39"/>
                <p:cNvSpPr/>
                <p:nvPr/>
              </p:nvSpPr>
              <p:spPr>
                <a:xfrm>
                  <a:off x="6036567" y="3117005"/>
                  <a:ext cx="978695" cy="8692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Minus 40"/>
                <p:cNvSpPr/>
                <p:nvPr/>
              </p:nvSpPr>
              <p:spPr>
                <a:xfrm>
                  <a:off x="6290183" y="3430297"/>
                  <a:ext cx="439597" cy="181653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1266133" y="2755387"/>
                <a:ext cx="552448" cy="490658"/>
                <a:chOff x="6036567" y="3117005"/>
                <a:chExt cx="978695" cy="869231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36" name="Oval 35"/>
                <p:cNvSpPr/>
                <p:nvPr/>
              </p:nvSpPr>
              <p:spPr>
                <a:xfrm>
                  <a:off x="6036567" y="3117005"/>
                  <a:ext cx="978695" cy="8692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Minus 36"/>
                <p:cNvSpPr/>
                <p:nvPr/>
              </p:nvSpPr>
              <p:spPr>
                <a:xfrm>
                  <a:off x="6290183" y="3430297"/>
                  <a:ext cx="439597" cy="181653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2368587" y="1590454"/>
                <a:ext cx="552448" cy="490658"/>
                <a:chOff x="6036567" y="3117005"/>
                <a:chExt cx="978695" cy="869231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34" name="Oval 33"/>
                <p:cNvSpPr/>
                <p:nvPr/>
              </p:nvSpPr>
              <p:spPr>
                <a:xfrm>
                  <a:off x="6036567" y="3117005"/>
                  <a:ext cx="978695" cy="8692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Minus 34"/>
                <p:cNvSpPr/>
                <p:nvPr/>
              </p:nvSpPr>
              <p:spPr>
                <a:xfrm>
                  <a:off x="6290183" y="3430297"/>
                  <a:ext cx="439597" cy="181653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1280616" y="2397231"/>
                <a:ext cx="645987" cy="2440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Ga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6289997" y="1596310"/>
              <a:ext cx="568618" cy="48106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75766" y="1238524"/>
              <a:ext cx="1978186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0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বহিস্থ কক্ষপথ</a:t>
              </a:r>
              <a:endParaRPr lang="en-US" sz="20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37939" y="1362498"/>
              <a:ext cx="1978186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0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বহিস্থ কক্ষপথ</a:t>
              </a:r>
              <a:endParaRPr lang="en-US" sz="20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5" name="Left Arrow 44"/>
            <p:cNvSpPr/>
            <p:nvPr/>
          </p:nvSpPr>
          <p:spPr>
            <a:xfrm>
              <a:off x="8616186" y="1291492"/>
              <a:ext cx="533506" cy="25420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2510834" y="1430973"/>
              <a:ext cx="566769" cy="2807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9433999" y="4354878"/>
            <a:ext cx="1867043" cy="401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বহিস্থ কক্ষপথ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7873" y="4510043"/>
            <a:ext cx="1867043" cy="40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বহিস্থ কক্ষপথ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3" name="Left Arrow 52"/>
          <p:cNvSpPr/>
          <p:nvPr/>
        </p:nvSpPr>
        <p:spPr>
          <a:xfrm>
            <a:off x="8846260" y="4355574"/>
            <a:ext cx="503532" cy="2109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2481672" y="4553223"/>
            <a:ext cx="534926" cy="232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861488" y="3699908"/>
            <a:ext cx="6152212" cy="2433639"/>
            <a:chOff x="2700063" y="3842788"/>
            <a:chExt cx="6152212" cy="2433639"/>
          </a:xfrm>
        </p:grpSpPr>
        <p:grpSp>
          <p:nvGrpSpPr>
            <p:cNvPr id="48" name="Group 47"/>
            <p:cNvGrpSpPr/>
            <p:nvPr/>
          </p:nvGrpSpPr>
          <p:grpSpPr>
            <a:xfrm>
              <a:off x="2700063" y="3885995"/>
              <a:ext cx="2877101" cy="2390432"/>
              <a:chOff x="124682" y="349127"/>
              <a:chExt cx="2771244" cy="3168253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313473" y="546615"/>
                <a:ext cx="2307712" cy="272801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205557" y="1492699"/>
                <a:ext cx="668462" cy="8692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lus 69"/>
              <p:cNvSpPr/>
              <p:nvPr/>
            </p:nvSpPr>
            <p:spPr>
              <a:xfrm>
                <a:off x="1378667" y="1787891"/>
                <a:ext cx="311972" cy="290644"/>
              </a:xfrm>
              <a:prstGeom prst="mathPlus">
                <a:avLst/>
              </a:prstGeom>
              <a:solidFill>
                <a:srgbClr val="0000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1196232" y="349127"/>
                <a:ext cx="502225" cy="539724"/>
                <a:chOff x="6081052" y="2721037"/>
                <a:chExt cx="889722" cy="956154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82" name="Oval 81"/>
                <p:cNvSpPr/>
                <p:nvPr/>
              </p:nvSpPr>
              <p:spPr>
                <a:xfrm>
                  <a:off x="6081052" y="2721037"/>
                  <a:ext cx="889722" cy="95615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Minus 82"/>
                <p:cNvSpPr/>
                <p:nvPr/>
              </p:nvSpPr>
              <p:spPr>
                <a:xfrm>
                  <a:off x="6310163" y="3068707"/>
                  <a:ext cx="399632" cy="199820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124682" y="1670269"/>
                <a:ext cx="552448" cy="593696"/>
                <a:chOff x="6036567" y="3025735"/>
                <a:chExt cx="978695" cy="1051769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80" name="Oval 79"/>
                <p:cNvSpPr/>
                <p:nvPr/>
              </p:nvSpPr>
              <p:spPr>
                <a:xfrm>
                  <a:off x="6036567" y="3025735"/>
                  <a:ext cx="978695" cy="105176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Minus 80"/>
                <p:cNvSpPr/>
                <p:nvPr/>
              </p:nvSpPr>
              <p:spPr>
                <a:xfrm>
                  <a:off x="6290182" y="3411221"/>
                  <a:ext cx="439596" cy="219801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1266133" y="3026722"/>
                <a:ext cx="552448" cy="490658"/>
                <a:chOff x="6036567" y="3597695"/>
                <a:chExt cx="978695" cy="869231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78" name="Oval 77"/>
                <p:cNvSpPr/>
                <p:nvPr/>
              </p:nvSpPr>
              <p:spPr>
                <a:xfrm>
                  <a:off x="6036567" y="3597695"/>
                  <a:ext cx="978695" cy="8692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Minus 78"/>
                <p:cNvSpPr/>
                <p:nvPr/>
              </p:nvSpPr>
              <p:spPr>
                <a:xfrm>
                  <a:off x="6290182" y="3910985"/>
                  <a:ext cx="439596" cy="181654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2393701" y="1538936"/>
                <a:ext cx="502225" cy="593697"/>
                <a:chOff x="6081052" y="3025735"/>
                <a:chExt cx="889721" cy="1051770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76" name="Oval 75"/>
                <p:cNvSpPr/>
                <p:nvPr/>
              </p:nvSpPr>
              <p:spPr>
                <a:xfrm>
                  <a:off x="6081052" y="3025735"/>
                  <a:ext cx="889721" cy="105177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Minus 76"/>
                <p:cNvSpPr/>
                <p:nvPr/>
              </p:nvSpPr>
              <p:spPr>
                <a:xfrm>
                  <a:off x="6310162" y="3411221"/>
                  <a:ext cx="399632" cy="219801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TextBox 74"/>
              <p:cNvSpPr txBox="1"/>
              <p:nvPr/>
            </p:nvSpPr>
            <p:spPr>
              <a:xfrm>
                <a:off x="1228292" y="2451278"/>
                <a:ext cx="8598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/>
                  <a:t>Ge</a:t>
                </a:r>
                <a:endParaRPr lang="en-US" sz="1600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6511603" y="3842788"/>
              <a:ext cx="2340672" cy="2410796"/>
              <a:chOff x="726384" y="322139"/>
              <a:chExt cx="2480009" cy="3195241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726384" y="546614"/>
                <a:ext cx="2307708" cy="27280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506350" y="1492701"/>
                <a:ext cx="607694" cy="869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Plus 56"/>
              <p:cNvSpPr/>
              <p:nvPr/>
            </p:nvSpPr>
            <p:spPr>
              <a:xfrm>
                <a:off x="1663247" y="1787892"/>
                <a:ext cx="283610" cy="290644"/>
              </a:xfrm>
              <a:prstGeom prst="mathPlus">
                <a:avLst/>
              </a:prstGeom>
              <a:solidFill>
                <a:srgbClr val="0000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1830325" y="322139"/>
                <a:ext cx="502225" cy="593697"/>
                <a:chOff x="6756940" y="2673228"/>
                <a:chExt cx="978695" cy="1051771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66" name="Oval 65"/>
                <p:cNvSpPr/>
                <p:nvPr/>
              </p:nvSpPr>
              <p:spPr>
                <a:xfrm>
                  <a:off x="6756940" y="2673228"/>
                  <a:ext cx="978695" cy="105177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Minus 66"/>
                <p:cNvSpPr/>
                <p:nvPr/>
              </p:nvSpPr>
              <p:spPr>
                <a:xfrm>
                  <a:off x="7010560" y="3004619"/>
                  <a:ext cx="439597" cy="199820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593472" y="3026722"/>
                <a:ext cx="502226" cy="490658"/>
                <a:chOff x="6616440" y="3597695"/>
                <a:chExt cx="889718" cy="869231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64" name="Oval 63"/>
                <p:cNvSpPr/>
                <p:nvPr/>
              </p:nvSpPr>
              <p:spPr>
                <a:xfrm>
                  <a:off x="6616440" y="3597695"/>
                  <a:ext cx="889718" cy="8692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Minus 64"/>
                <p:cNvSpPr/>
                <p:nvPr/>
              </p:nvSpPr>
              <p:spPr>
                <a:xfrm>
                  <a:off x="6920090" y="3910983"/>
                  <a:ext cx="363302" cy="181651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2749825" y="1565919"/>
                <a:ext cx="456568" cy="539723"/>
                <a:chOff x="6138845" y="3073543"/>
                <a:chExt cx="978693" cy="956155"/>
              </a:xfrm>
              <a:effectLst>
                <a:reflection blurRad="6350" stA="50000" endA="300" endPos="55000" dir="5400000" sy="-100000" algn="bl" rotWithShape="0"/>
              </a:effectLst>
            </p:grpSpPr>
            <p:sp>
              <p:nvSpPr>
                <p:cNvPr id="62" name="Oval 61"/>
                <p:cNvSpPr/>
                <p:nvPr/>
              </p:nvSpPr>
              <p:spPr>
                <a:xfrm>
                  <a:off x="6138845" y="3073543"/>
                  <a:ext cx="978693" cy="956155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Minus 62"/>
                <p:cNvSpPr/>
                <p:nvPr/>
              </p:nvSpPr>
              <p:spPr>
                <a:xfrm>
                  <a:off x="6491049" y="3494386"/>
                  <a:ext cx="363299" cy="181652"/>
                </a:xfrm>
                <a:prstGeom prst="mathMinus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" name="TextBox 60"/>
              <p:cNvSpPr txBox="1"/>
              <p:nvPr/>
            </p:nvSpPr>
            <p:spPr>
              <a:xfrm>
                <a:off x="1573312" y="2306570"/>
                <a:ext cx="710585" cy="693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As</a:t>
                </a:r>
              </a:p>
            </p:txBody>
          </p:sp>
        </p:grpSp>
        <p:sp>
          <p:nvSpPr>
            <p:cNvPr id="86" name="Oval 85"/>
            <p:cNvSpPr/>
            <p:nvPr/>
          </p:nvSpPr>
          <p:spPr>
            <a:xfrm>
              <a:off x="6583765" y="4145825"/>
              <a:ext cx="456570" cy="44605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Minus 86"/>
            <p:cNvSpPr/>
            <p:nvPr/>
          </p:nvSpPr>
          <p:spPr>
            <a:xfrm>
              <a:off x="6703012" y="4306593"/>
              <a:ext cx="225583" cy="93217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292617" y="4917369"/>
              <a:ext cx="456568" cy="49065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Minus 88"/>
            <p:cNvSpPr/>
            <p:nvPr/>
          </p:nvSpPr>
          <p:spPr>
            <a:xfrm>
              <a:off x="6398218" y="5095779"/>
              <a:ext cx="225583" cy="102539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041650" y="3304704"/>
            <a:ext cx="1912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ত্রিযোজী মৌল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557836" y="3320624"/>
            <a:ext cx="1987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চতুর্যোজী মৌল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517582" y="6241257"/>
            <a:ext cx="2057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পঞ্চযোজী মৌল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367224" y="6257179"/>
            <a:ext cx="2057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চতুর্যোজী মৌল</a:t>
            </a:r>
          </a:p>
        </p:txBody>
      </p:sp>
    </p:spTree>
    <p:extLst>
      <p:ext uri="{BB962C8B-B14F-4D97-AF65-F5344CB8AC3E}">
        <p14:creationId xmlns:p14="http://schemas.microsoft.com/office/powerpoint/2010/main" val="161308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" grpId="0"/>
      <p:bldP spid="52" grpId="0"/>
      <p:bldP spid="53" grpId="0" animBg="1"/>
      <p:bldP spid="54" grpId="0" animBg="1"/>
      <p:bldP spid="17" grpId="0"/>
      <p:bldP spid="90" grpId="0"/>
      <p:bldP spid="91" grpId="0"/>
      <p:bldP spid="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05811" y="2542604"/>
            <a:ext cx="2269529" cy="2045434"/>
            <a:chOff x="579153" y="428212"/>
            <a:chExt cx="2746131" cy="2722473"/>
          </a:xfrm>
        </p:grpSpPr>
        <p:sp>
          <p:nvSpPr>
            <p:cNvPr id="23" name="Oval 22"/>
            <p:cNvSpPr/>
            <p:nvPr/>
          </p:nvSpPr>
          <p:spPr>
            <a:xfrm>
              <a:off x="926608" y="550723"/>
              <a:ext cx="2097920" cy="248002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601490" y="1329345"/>
              <a:ext cx="735309" cy="9561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lus 24"/>
            <p:cNvSpPr/>
            <p:nvPr/>
          </p:nvSpPr>
          <p:spPr>
            <a:xfrm>
              <a:off x="1792426" y="1653467"/>
              <a:ext cx="343169" cy="319708"/>
            </a:xfrm>
            <a:prstGeom prst="mathPlus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625593" y="428212"/>
              <a:ext cx="502226" cy="539724"/>
              <a:chOff x="6841684" y="2861150"/>
              <a:chExt cx="889723" cy="956155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37" name="Oval 36"/>
              <p:cNvSpPr/>
              <p:nvPr/>
            </p:nvSpPr>
            <p:spPr>
              <a:xfrm>
                <a:off x="6841684" y="2861150"/>
                <a:ext cx="889723" cy="95615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Minus 37"/>
              <p:cNvSpPr/>
              <p:nvPr/>
            </p:nvSpPr>
            <p:spPr>
              <a:xfrm>
                <a:off x="7070795" y="3208821"/>
                <a:ext cx="399635" cy="199819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79153" y="1577362"/>
              <a:ext cx="502226" cy="539724"/>
              <a:chOff x="6841684" y="2861150"/>
              <a:chExt cx="889723" cy="956155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35" name="Oval 34"/>
              <p:cNvSpPr/>
              <p:nvPr/>
            </p:nvSpPr>
            <p:spPr>
              <a:xfrm>
                <a:off x="6841684" y="2861150"/>
                <a:ext cx="889723" cy="95615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Minus 35"/>
              <p:cNvSpPr/>
              <p:nvPr/>
            </p:nvSpPr>
            <p:spPr>
              <a:xfrm>
                <a:off x="7070795" y="3208821"/>
                <a:ext cx="399635" cy="199819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720604" y="2610961"/>
              <a:ext cx="502226" cy="539724"/>
              <a:chOff x="6841684" y="2861150"/>
              <a:chExt cx="889723" cy="956155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33" name="Oval 32"/>
              <p:cNvSpPr/>
              <p:nvPr/>
            </p:nvSpPr>
            <p:spPr>
              <a:xfrm>
                <a:off x="6841684" y="2861150"/>
                <a:ext cx="889723" cy="95615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Minus 33"/>
              <p:cNvSpPr/>
              <p:nvPr/>
            </p:nvSpPr>
            <p:spPr>
              <a:xfrm>
                <a:off x="7070797" y="3208821"/>
                <a:ext cx="399635" cy="199819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823058" y="1446028"/>
              <a:ext cx="502226" cy="539724"/>
              <a:chOff x="6841684" y="2861150"/>
              <a:chExt cx="889723" cy="956155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31" name="Oval 30"/>
              <p:cNvSpPr/>
              <p:nvPr/>
            </p:nvSpPr>
            <p:spPr>
              <a:xfrm>
                <a:off x="6841684" y="2861150"/>
                <a:ext cx="889723" cy="95615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Minus 31"/>
              <p:cNvSpPr/>
              <p:nvPr/>
            </p:nvSpPr>
            <p:spPr>
              <a:xfrm>
                <a:off x="7070797" y="3208821"/>
                <a:ext cx="399635" cy="199819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657648" y="2106745"/>
              <a:ext cx="859809" cy="585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Ge</a:t>
              </a:r>
              <a:endParaRPr lang="en-US" sz="1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58803" y="2628364"/>
            <a:ext cx="1954420" cy="2008570"/>
            <a:chOff x="319697" y="572638"/>
            <a:chExt cx="2601338" cy="2673407"/>
          </a:xfrm>
        </p:grpSpPr>
        <p:sp>
          <p:nvSpPr>
            <p:cNvPr id="10" name="Oval 9"/>
            <p:cNvSpPr/>
            <p:nvPr/>
          </p:nvSpPr>
          <p:spPr>
            <a:xfrm>
              <a:off x="319697" y="843281"/>
              <a:ext cx="2307714" cy="225456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135368" y="1492699"/>
              <a:ext cx="808839" cy="8692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lus 11"/>
            <p:cNvSpPr/>
            <p:nvPr/>
          </p:nvSpPr>
          <p:spPr>
            <a:xfrm>
              <a:off x="1345910" y="1787891"/>
              <a:ext cx="377486" cy="290644"/>
            </a:xfrm>
            <a:prstGeom prst="mathPlus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116642" y="572638"/>
              <a:ext cx="552450" cy="490658"/>
              <a:chOff x="5940028" y="3117005"/>
              <a:chExt cx="978695" cy="86923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21" name="Oval 20"/>
              <p:cNvSpPr/>
              <p:nvPr/>
            </p:nvSpPr>
            <p:spPr>
              <a:xfrm>
                <a:off x="5940028" y="3117005"/>
                <a:ext cx="978695" cy="86923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Minus 21"/>
              <p:cNvSpPr/>
              <p:nvPr/>
            </p:nvSpPr>
            <p:spPr>
              <a:xfrm>
                <a:off x="6290183" y="3430297"/>
                <a:ext cx="439597" cy="181653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266133" y="2755387"/>
              <a:ext cx="552448" cy="490658"/>
              <a:chOff x="6036567" y="3117005"/>
              <a:chExt cx="978695" cy="86923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19" name="Oval 18"/>
              <p:cNvSpPr/>
              <p:nvPr/>
            </p:nvSpPr>
            <p:spPr>
              <a:xfrm>
                <a:off x="6036567" y="3117005"/>
                <a:ext cx="978695" cy="86923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Minus 19"/>
              <p:cNvSpPr/>
              <p:nvPr/>
            </p:nvSpPr>
            <p:spPr>
              <a:xfrm>
                <a:off x="6290183" y="3430297"/>
                <a:ext cx="439597" cy="181653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368587" y="1590454"/>
              <a:ext cx="552448" cy="490658"/>
              <a:chOff x="6036567" y="3117005"/>
              <a:chExt cx="978695" cy="86923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17" name="Oval 16"/>
              <p:cNvSpPr/>
              <p:nvPr/>
            </p:nvSpPr>
            <p:spPr>
              <a:xfrm>
                <a:off x="6036567" y="3117005"/>
                <a:ext cx="978695" cy="86923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Minus 17"/>
              <p:cNvSpPr/>
              <p:nvPr/>
            </p:nvSpPr>
            <p:spPr>
              <a:xfrm>
                <a:off x="6290183" y="3430297"/>
                <a:ext cx="439597" cy="181653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228293" y="2166693"/>
              <a:ext cx="859809" cy="766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Ga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4560059" y="3294309"/>
            <a:ext cx="469932" cy="4810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400719" y="489271"/>
            <a:ext cx="2311035" cy="2237180"/>
            <a:chOff x="124682" y="572638"/>
            <a:chExt cx="2796353" cy="2977687"/>
          </a:xfrm>
        </p:grpSpPr>
        <p:sp>
          <p:nvSpPr>
            <p:cNvPr id="41" name="Oval 40"/>
            <p:cNvSpPr/>
            <p:nvPr/>
          </p:nvSpPr>
          <p:spPr>
            <a:xfrm>
              <a:off x="392353" y="950364"/>
              <a:ext cx="2307713" cy="24800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135367" y="1728986"/>
              <a:ext cx="808839" cy="9561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Plus 42"/>
            <p:cNvSpPr/>
            <p:nvPr/>
          </p:nvSpPr>
          <p:spPr>
            <a:xfrm>
              <a:off x="1345910" y="2053107"/>
              <a:ext cx="377486" cy="319708"/>
            </a:xfrm>
            <a:prstGeom prst="mathPlus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171122" y="572638"/>
              <a:ext cx="552448" cy="490658"/>
              <a:chOff x="6036567" y="3117005"/>
              <a:chExt cx="978695" cy="86923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55" name="Oval 54"/>
              <p:cNvSpPr/>
              <p:nvPr/>
            </p:nvSpPr>
            <p:spPr>
              <a:xfrm>
                <a:off x="6036567" y="3117005"/>
                <a:ext cx="978695" cy="86923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Minus 55"/>
              <p:cNvSpPr/>
              <p:nvPr/>
            </p:nvSpPr>
            <p:spPr>
              <a:xfrm>
                <a:off x="6290183" y="3430297"/>
                <a:ext cx="439597" cy="181653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24682" y="1977002"/>
              <a:ext cx="552448" cy="539724"/>
              <a:chOff x="6036567" y="3569130"/>
              <a:chExt cx="978695" cy="956155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53" name="Oval 52"/>
              <p:cNvSpPr/>
              <p:nvPr/>
            </p:nvSpPr>
            <p:spPr>
              <a:xfrm>
                <a:off x="6036567" y="3569130"/>
                <a:ext cx="978695" cy="95615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Minus 53"/>
              <p:cNvSpPr/>
              <p:nvPr/>
            </p:nvSpPr>
            <p:spPr>
              <a:xfrm>
                <a:off x="6290184" y="3916801"/>
                <a:ext cx="439597" cy="199819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266133" y="3010601"/>
              <a:ext cx="552448" cy="539724"/>
              <a:chOff x="6036567" y="3569130"/>
              <a:chExt cx="978695" cy="956155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51" name="Oval 50"/>
              <p:cNvSpPr/>
              <p:nvPr/>
            </p:nvSpPr>
            <p:spPr>
              <a:xfrm>
                <a:off x="6036567" y="3569130"/>
                <a:ext cx="978695" cy="95615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Minus 51"/>
              <p:cNvSpPr/>
              <p:nvPr/>
            </p:nvSpPr>
            <p:spPr>
              <a:xfrm>
                <a:off x="6290184" y="3916801"/>
                <a:ext cx="439597" cy="199819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368587" y="1845668"/>
              <a:ext cx="552448" cy="539724"/>
              <a:chOff x="6036567" y="3569130"/>
              <a:chExt cx="978695" cy="956155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49" name="Oval 48"/>
              <p:cNvSpPr/>
              <p:nvPr/>
            </p:nvSpPr>
            <p:spPr>
              <a:xfrm>
                <a:off x="6036567" y="3569130"/>
                <a:ext cx="978695" cy="95615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Minus 49"/>
              <p:cNvSpPr/>
              <p:nvPr/>
            </p:nvSpPr>
            <p:spPr>
              <a:xfrm>
                <a:off x="6290184" y="3916801"/>
                <a:ext cx="439597" cy="199819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302904" y="2493624"/>
              <a:ext cx="710586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Ge</a:t>
              </a:r>
              <a:endParaRPr lang="en-US" sz="140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594347" y="4573953"/>
            <a:ext cx="2311035" cy="2085985"/>
            <a:chOff x="124682" y="261353"/>
            <a:chExt cx="2796353" cy="2776446"/>
          </a:xfrm>
        </p:grpSpPr>
        <p:sp>
          <p:nvSpPr>
            <p:cNvPr id="58" name="Oval 57"/>
            <p:cNvSpPr/>
            <p:nvPr/>
          </p:nvSpPr>
          <p:spPr>
            <a:xfrm>
              <a:off x="392353" y="266867"/>
              <a:ext cx="2307713" cy="27280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135367" y="1141664"/>
              <a:ext cx="808839" cy="10517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59"/>
            <p:cNvSpPr/>
            <p:nvPr/>
          </p:nvSpPr>
          <p:spPr>
            <a:xfrm>
              <a:off x="1345910" y="1497607"/>
              <a:ext cx="377486" cy="351680"/>
            </a:xfrm>
            <a:prstGeom prst="mathPlus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171122" y="261353"/>
              <a:ext cx="552448" cy="593697"/>
              <a:chOff x="6036567" y="2565549"/>
              <a:chExt cx="978695" cy="105177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72" name="Oval 71"/>
              <p:cNvSpPr/>
              <p:nvPr/>
            </p:nvSpPr>
            <p:spPr>
              <a:xfrm>
                <a:off x="6036567" y="2565549"/>
                <a:ext cx="978695" cy="105177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Minus 72"/>
              <p:cNvSpPr/>
              <p:nvPr/>
            </p:nvSpPr>
            <p:spPr>
              <a:xfrm>
                <a:off x="6290184" y="2951036"/>
                <a:ext cx="439597" cy="219802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24682" y="1410503"/>
              <a:ext cx="552448" cy="593697"/>
              <a:chOff x="6036567" y="2565549"/>
              <a:chExt cx="978695" cy="105177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70" name="Oval 69"/>
              <p:cNvSpPr/>
              <p:nvPr/>
            </p:nvSpPr>
            <p:spPr>
              <a:xfrm>
                <a:off x="6036567" y="2565549"/>
                <a:ext cx="978695" cy="105177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Minus 70"/>
              <p:cNvSpPr/>
              <p:nvPr/>
            </p:nvSpPr>
            <p:spPr>
              <a:xfrm>
                <a:off x="6290184" y="2951036"/>
                <a:ext cx="439597" cy="219802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266133" y="2444102"/>
              <a:ext cx="552448" cy="593697"/>
              <a:chOff x="6036567" y="2565549"/>
              <a:chExt cx="978695" cy="105177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68" name="Oval 67"/>
              <p:cNvSpPr/>
              <p:nvPr/>
            </p:nvSpPr>
            <p:spPr>
              <a:xfrm>
                <a:off x="6036567" y="2565549"/>
                <a:ext cx="978695" cy="105177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Minus 68"/>
              <p:cNvSpPr/>
              <p:nvPr/>
            </p:nvSpPr>
            <p:spPr>
              <a:xfrm>
                <a:off x="6290184" y="2951036"/>
                <a:ext cx="439597" cy="219802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368587" y="1279169"/>
              <a:ext cx="552448" cy="593697"/>
              <a:chOff x="6036567" y="2565549"/>
              <a:chExt cx="978695" cy="105177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66" name="Oval 65"/>
              <p:cNvSpPr/>
              <p:nvPr/>
            </p:nvSpPr>
            <p:spPr>
              <a:xfrm>
                <a:off x="6036567" y="2565549"/>
                <a:ext cx="978695" cy="105177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Minus 66"/>
              <p:cNvSpPr/>
              <p:nvPr/>
            </p:nvSpPr>
            <p:spPr>
              <a:xfrm>
                <a:off x="6290184" y="2951036"/>
                <a:ext cx="439597" cy="219802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195264" y="1891953"/>
              <a:ext cx="859809" cy="633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Ge</a:t>
              </a:r>
              <a:endParaRPr lang="en-US" sz="16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581469" y="2513420"/>
            <a:ext cx="2311035" cy="2008570"/>
            <a:chOff x="-189082" y="532674"/>
            <a:chExt cx="2796353" cy="2673407"/>
          </a:xfrm>
        </p:grpSpPr>
        <p:sp>
          <p:nvSpPr>
            <p:cNvPr id="75" name="Oval 74"/>
            <p:cNvSpPr/>
            <p:nvPr/>
          </p:nvSpPr>
          <p:spPr>
            <a:xfrm>
              <a:off x="78589" y="743380"/>
              <a:ext cx="2307713" cy="225456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805087" y="1492699"/>
              <a:ext cx="808839" cy="8692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Plus 76"/>
            <p:cNvSpPr/>
            <p:nvPr/>
          </p:nvSpPr>
          <p:spPr>
            <a:xfrm>
              <a:off x="1032146" y="1747927"/>
              <a:ext cx="377486" cy="290644"/>
            </a:xfrm>
            <a:prstGeom prst="mathPlus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857358" y="532674"/>
              <a:ext cx="552448" cy="490658"/>
              <a:chOff x="5480712" y="3046207"/>
              <a:chExt cx="978695" cy="86923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89" name="Oval 88"/>
              <p:cNvSpPr/>
              <p:nvPr/>
            </p:nvSpPr>
            <p:spPr>
              <a:xfrm>
                <a:off x="5480712" y="3046207"/>
                <a:ext cx="978695" cy="86923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Minus 89"/>
              <p:cNvSpPr/>
              <p:nvPr/>
            </p:nvSpPr>
            <p:spPr>
              <a:xfrm>
                <a:off x="5734327" y="3359500"/>
                <a:ext cx="439599" cy="181653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-189082" y="1681824"/>
              <a:ext cx="552448" cy="490658"/>
              <a:chOff x="5480712" y="3046207"/>
              <a:chExt cx="978695" cy="86923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87" name="Oval 86"/>
              <p:cNvSpPr/>
              <p:nvPr/>
            </p:nvSpPr>
            <p:spPr>
              <a:xfrm>
                <a:off x="5480712" y="3046207"/>
                <a:ext cx="978695" cy="86923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Minus 87"/>
              <p:cNvSpPr/>
              <p:nvPr/>
            </p:nvSpPr>
            <p:spPr>
              <a:xfrm>
                <a:off x="5734331" y="3359500"/>
                <a:ext cx="439599" cy="181653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952369" y="2715423"/>
              <a:ext cx="552448" cy="490658"/>
              <a:chOff x="5480712" y="3046207"/>
              <a:chExt cx="978695" cy="86923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85" name="Oval 84"/>
              <p:cNvSpPr/>
              <p:nvPr/>
            </p:nvSpPr>
            <p:spPr>
              <a:xfrm>
                <a:off x="5480712" y="3046207"/>
                <a:ext cx="978695" cy="86923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Minus 85"/>
              <p:cNvSpPr/>
              <p:nvPr/>
            </p:nvSpPr>
            <p:spPr>
              <a:xfrm>
                <a:off x="5734327" y="3359500"/>
                <a:ext cx="439599" cy="181653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2054823" y="1550490"/>
              <a:ext cx="552448" cy="490658"/>
              <a:chOff x="5480712" y="3046207"/>
              <a:chExt cx="978695" cy="869231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83" name="Oval 82"/>
              <p:cNvSpPr/>
              <p:nvPr/>
            </p:nvSpPr>
            <p:spPr>
              <a:xfrm>
                <a:off x="5480712" y="3046207"/>
                <a:ext cx="978695" cy="86923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Minus 83"/>
              <p:cNvSpPr/>
              <p:nvPr/>
            </p:nvSpPr>
            <p:spPr>
              <a:xfrm>
                <a:off x="5734331" y="3359500"/>
                <a:ext cx="439597" cy="181653"/>
              </a:xfrm>
              <a:prstGeom prst="mathMinus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914528" y="2126727"/>
              <a:ext cx="85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Ge</a:t>
              </a:r>
              <a:endParaRPr lang="en-US" sz="1600" dirty="0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4034215" y="-143352"/>
            <a:ext cx="3199967" cy="68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হোলের ধারনা</a:t>
            </a:r>
            <a:endParaRPr lang="en-US" sz="48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308572" y="1383616"/>
            <a:ext cx="1013833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66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হোল</a:t>
            </a:r>
            <a:endParaRPr lang="en-US" dirty="0">
              <a:solidFill>
                <a:srgbClr val="0066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3800936" y="1874605"/>
            <a:ext cx="873322" cy="1334522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/>
          <p:cNvSpPr/>
          <p:nvPr/>
        </p:nvSpPr>
        <p:spPr>
          <a:xfrm>
            <a:off x="2732155" y="3047730"/>
            <a:ext cx="1733818" cy="16938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3290392" y="3580678"/>
            <a:ext cx="607693" cy="6530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lus 71"/>
          <p:cNvSpPr/>
          <p:nvPr/>
        </p:nvSpPr>
        <p:spPr>
          <a:xfrm>
            <a:off x="3448575" y="3802460"/>
            <a:ext cx="283611" cy="218365"/>
          </a:xfrm>
          <a:prstGeom prst="mathPlus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3317255" y="2889423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84" name="Oval 83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Minus 84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531049" y="3752796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82" name="Oval 81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Minus 82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388638" y="4529354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80" name="Oval 79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Minus 80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216928" y="3654123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78" name="Oval 77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Minus 78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3360207" y="4072046"/>
            <a:ext cx="645987" cy="39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Ge</a:t>
            </a:r>
            <a:endParaRPr lang="en-US" sz="1600" dirty="0"/>
          </a:p>
        </p:txBody>
      </p:sp>
      <p:sp>
        <p:nvSpPr>
          <p:cNvPr id="57" name="Oval 56"/>
          <p:cNvSpPr/>
          <p:nvPr/>
        </p:nvSpPr>
        <p:spPr>
          <a:xfrm>
            <a:off x="4763269" y="2958809"/>
            <a:ext cx="1576198" cy="16938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270758" y="3491757"/>
            <a:ext cx="552448" cy="6530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Plus 58"/>
          <p:cNvSpPr/>
          <p:nvPr/>
        </p:nvSpPr>
        <p:spPr>
          <a:xfrm>
            <a:off x="5414561" y="3713539"/>
            <a:ext cx="257828" cy="218365"/>
          </a:xfrm>
          <a:prstGeom prst="mathPlus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5295178" y="2800502"/>
            <a:ext cx="377329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68" name="Oval 67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Minus 68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360072" y="4440433"/>
            <a:ext cx="377329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66" name="Oval 65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Minus 66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13063" y="3565202"/>
            <a:ext cx="377329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64" name="Oval 63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inus 64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5334227" y="3998139"/>
            <a:ext cx="587261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As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624983" y="1014179"/>
            <a:ext cx="1733818" cy="16938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183220" y="1547127"/>
            <a:ext cx="607693" cy="6530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lus 42"/>
          <p:cNvSpPr/>
          <p:nvPr/>
        </p:nvSpPr>
        <p:spPr>
          <a:xfrm>
            <a:off x="5341403" y="1768909"/>
            <a:ext cx="283611" cy="218365"/>
          </a:xfrm>
          <a:prstGeom prst="mathPlus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5210083" y="855872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55" name="Oval 54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Minus 55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23877" y="1719245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53" name="Oval 52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Minus 53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281466" y="2495803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51" name="Oval 50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Minus 51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109756" y="1620572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49" name="Oval 48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inus 49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253035" y="2038495"/>
            <a:ext cx="645987" cy="39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Ge</a:t>
            </a:r>
            <a:endParaRPr lang="en-US" sz="1600" dirty="0"/>
          </a:p>
        </p:txBody>
      </p:sp>
      <p:sp>
        <p:nvSpPr>
          <p:cNvPr id="25" name="Oval 24"/>
          <p:cNvSpPr/>
          <p:nvPr/>
        </p:nvSpPr>
        <p:spPr>
          <a:xfrm>
            <a:off x="4764018" y="4925125"/>
            <a:ext cx="1733819" cy="16938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22256" y="5473086"/>
            <a:ext cx="607693" cy="6530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5480439" y="5694868"/>
            <a:ext cx="283611" cy="218365"/>
          </a:xfrm>
          <a:prstGeom prst="mathPlus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349119" y="4781831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39" name="Oval 38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Minus 39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62913" y="5645204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37" name="Oval 36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37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20502" y="6421762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35" name="Oval 34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Minus 35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48792" y="5546531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33" name="Oval 32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Minus 33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367257" y="6009493"/>
            <a:ext cx="645987" cy="39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Ge</a:t>
            </a:r>
            <a:endParaRPr 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6641960" y="2854314"/>
            <a:ext cx="1733818" cy="16938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00197" y="3387262"/>
            <a:ext cx="607693" cy="6530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lus 10"/>
          <p:cNvSpPr/>
          <p:nvPr/>
        </p:nvSpPr>
        <p:spPr>
          <a:xfrm>
            <a:off x="7358380" y="3609044"/>
            <a:ext cx="283611" cy="218365"/>
          </a:xfrm>
          <a:prstGeom prst="mathPlus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227060" y="2696007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23" name="Oval 22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inus 23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40854" y="3559380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21" name="Oval 20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Minus 21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98443" y="4335938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19" name="Oval 18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inus 19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26733" y="3460707"/>
            <a:ext cx="415062" cy="368639"/>
            <a:chOff x="6036567" y="3117005"/>
            <a:chExt cx="978695" cy="869231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17" name="Oval 16"/>
            <p:cNvSpPr/>
            <p:nvPr/>
          </p:nvSpPr>
          <p:spPr>
            <a:xfrm>
              <a:off x="6036567" y="3117005"/>
              <a:ext cx="978695" cy="86923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inus 17"/>
            <p:cNvSpPr/>
            <p:nvPr/>
          </p:nvSpPr>
          <p:spPr>
            <a:xfrm>
              <a:off x="6290183" y="3430297"/>
              <a:ext cx="439597" cy="181653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270012" y="3893642"/>
            <a:ext cx="645987" cy="39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Ge</a:t>
            </a:r>
            <a:endParaRPr lang="en-US" sz="1600" dirty="0"/>
          </a:p>
        </p:txBody>
      </p:sp>
      <p:sp>
        <p:nvSpPr>
          <p:cNvPr id="97" name="Oval 96"/>
          <p:cNvSpPr/>
          <p:nvPr/>
        </p:nvSpPr>
        <p:spPr>
          <a:xfrm>
            <a:off x="5887555" y="2963119"/>
            <a:ext cx="334990" cy="41792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Minus 97"/>
          <p:cNvSpPr/>
          <p:nvPr/>
        </p:nvSpPr>
        <p:spPr>
          <a:xfrm>
            <a:off x="5961997" y="3134608"/>
            <a:ext cx="223326" cy="50291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4538694" y="3620484"/>
            <a:ext cx="334990" cy="41792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inus 100"/>
          <p:cNvSpPr/>
          <p:nvPr/>
        </p:nvSpPr>
        <p:spPr>
          <a:xfrm>
            <a:off x="4613136" y="3791973"/>
            <a:ext cx="223326" cy="50291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7713984" y="1529997"/>
            <a:ext cx="179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66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মুক্ত ইলেক্ট্রন</a:t>
            </a:r>
            <a:endParaRPr lang="en-US" sz="2800" dirty="0">
              <a:solidFill>
                <a:srgbClr val="0066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6239923" y="1813433"/>
            <a:ext cx="1502107" cy="1168239"/>
          </a:xfrm>
          <a:prstGeom prst="straightConnector1">
            <a:avLst/>
          </a:prstGeom>
          <a:ln w="38100">
            <a:solidFill>
              <a:srgbClr val="0066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842988" y="6762"/>
            <a:ext cx="3828424" cy="63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ইলেক্ট্রনের ধারনা</a:t>
            </a:r>
            <a:endParaRPr lang="en-US" sz="54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9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0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7" grpId="0"/>
      <p:bldP spid="57" grpId="0" animBg="1"/>
      <p:bldP spid="58" grpId="0" animBg="1"/>
      <p:bldP spid="59" grpId="0" animBg="1"/>
      <p:bldP spid="63" grpId="0"/>
      <p:bldP spid="41" grpId="0" animBg="1"/>
      <p:bldP spid="42" grpId="0" animBg="1"/>
      <p:bldP spid="43" grpId="0" animBg="1"/>
      <p:bldP spid="48" grpId="0"/>
      <p:bldP spid="25" grpId="0" animBg="1"/>
      <p:bldP spid="26" grpId="0" animBg="1"/>
      <p:bldP spid="27" grpId="0" animBg="1"/>
      <p:bldP spid="32" grpId="0"/>
      <p:bldP spid="9" grpId="0" animBg="1"/>
      <p:bldP spid="10" grpId="0" animBg="1"/>
      <p:bldP spid="11" grpId="0" animBg="1"/>
      <p:bldP spid="16" grpId="0"/>
      <p:bldP spid="97" grpId="0" animBg="1"/>
      <p:bldP spid="98" grpId="0" animBg="1"/>
      <p:bldP spid="100" grpId="0" animBg="1"/>
      <p:bldP spid="101" grpId="0" animBg="1"/>
      <p:bldP spid="102" grpId="0"/>
      <p:bldP spid="1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7" y="279657"/>
            <a:ext cx="12144943" cy="8356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39143"/>
            <a:ext cx="1219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ধন্যবাদ সবাইকে</a:t>
            </a:r>
            <a:endParaRPr lang="en-US" sz="1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7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7160"/>
            <a:ext cx="12039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8800" dirty="0" smtClean="0">
                <a:solidFill>
                  <a:srgbClr val="0000FF"/>
                </a:solidFill>
              </a:rPr>
              <a:t>মুহাম্মদ </a:t>
            </a:r>
            <a:r>
              <a:rPr lang="bn-BD" sz="8800" dirty="0" smtClean="0">
                <a:solidFill>
                  <a:srgbClr val="0000FF"/>
                </a:solidFill>
              </a:rPr>
              <a:t>সালাহ উদ্দিন</a:t>
            </a:r>
          </a:p>
          <a:p>
            <a:pPr algn="ctr"/>
            <a:r>
              <a:rPr lang="bn-BD" sz="6600" dirty="0" smtClean="0">
                <a:solidFill>
                  <a:srgbClr val="000066"/>
                </a:solidFill>
              </a:rPr>
              <a:t>প্রভাষক,পদার্থ বিজ্ঞান</a:t>
            </a:r>
          </a:p>
          <a:p>
            <a:pPr algn="ctr"/>
            <a:r>
              <a:rPr lang="bn-BD" sz="8000" dirty="0" smtClean="0"/>
              <a:t>ছাফা মোতালেব কলেজ</a:t>
            </a:r>
          </a:p>
          <a:p>
            <a:pPr algn="ctr"/>
            <a:r>
              <a:rPr lang="bn-BD" sz="6600" dirty="0" smtClean="0">
                <a:solidFill>
                  <a:srgbClr val="000066"/>
                </a:solidFill>
              </a:rPr>
              <a:t>চান্দগাঁও, চট্টগ্রাম।</a:t>
            </a:r>
          </a:p>
          <a:p>
            <a:pPr algn="ctr"/>
            <a:r>
              <a:rPr lang="bn-BD" sz="6000" dirty="0" smtClean="0">
                <a:solidFill>
                  <a:srgbClr val="FF0000"/>
                </a:solidFill>
              </a:rPr>
              <a:t>মোবাইলঃ ০১৫৫৫-০০৭০৬৮</a:t>
            </a:r>
          </a:p>
          <a:p>
            <a:pPr algn="ctr"/>
            <a:r>
              <a:rPr lang="en-US" sz="5400" i="1" dirty="0" smtClean="0">
                <a:solidFill>
                  <a:srgbClr val="002060"/>
                </a:solidFill>
              </a:rPr>
              <a:t>e-mail: swahid_2010@yahoo.com</a:t>
            </a:r>
            <a:endParaRPr lang="en-US" sz="4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glitter pattern="hexago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39938"/>
            <a:ext cx="10607040" cy="1976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800" dirty="0" smtClean="0">
                <a:solidFill>
                  <a:srgbClr val="FF0000"/>
                </a:solidFill>
              </a:rPr>
              <a:t>বিষয়ঃ পদার্থ বিজ্ঞান</a:t>
            </a:r>
            <a:endParaRPr lang="bn-BD" dirty="0" smtClean="0">
              <a:solidFill>
                <a:srgbClr val="FF0000"/>
              </a:solidFill>
            </a:endParaRPr>
          </a:p>
          <a:p>
            <a:r>
              <a:rPr lang="bn-BD" sz="4800" dirty="0" smtClean="0">
                <a:solidFill>
                  <a:srgbClr val="00CC00"/>
                </a:solidFill>
              </a:rPr>
              <a:t>অধ্যায়ঃ</a:t>
            </a:r>
            <a:r>
              <a:rPr lang="bn-BD" sz="4800" dirty="0" smtClean="0"/>
              <a:t> </a:t>
            </a:r>
            <a:r>
              <a:rPr lang="bn-BD" sz="5000" dirty="0" smtClean="0">
                <a:solidFill>
                  <a:srgbClr val="000066"/>
                </a:solidFill>
              </a:rPr>
              <a:t>১০(সেমিকন্ডাক্টর ও ইলেক্ট্রনিক্স</a:t>
            </a:r>
            <a:r>
              <a:rPr lang="bn-BD" sz="4800" dirty="0" smtClean="0">
                <a:solidFill>
                  <a:srgbClr val="000066"/>
                </a:solidFill>
              </a:rPr>
              <a:t>)</a:t>
            </a:r>
          </a:p>
          <a:p>
            <a:r>
              <a:rPr lang="bn-BD" sz="4400" dirty="0" smtClean="0">
                <a:solidFill>
                  <a:schemeClr val="accent2">
                    <a:lumMod val="75000"/>
                  </a:schemeClr>
                </a:solidFill>
              </a:rPr>
              <a:t>সময়ঃ ৪৫ মিনিট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" y="3072864"/>
            <a:ext cx="10967085" cy="378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9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glitter pattern="hexago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333" y="0"/>
            <a:ext cx="1095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ভিডিওটি মনোযোগ সহাকারে দেখো</a:t>
            </a:r>
            <a:endParaRPr lang="en-US" sz="3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The_PN_Junction.[1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333" y="887107"/>
            <a:ext cx="11447288" cy="53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0060" y="777922"/>
            <a:ext cx="100447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আলোচ্য বিষয়ঃ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n-BD" sz="5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ব্যান্ড তত্ত্ব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n-BD" sz="5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ব্যান্ড তত্ত্বের আলোকে পরিবাহী, অপরিবাহী </a:t>
            </a:r>
            <a:r>
              <a:rPr lang="bn-BD" sz="540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 সেমিকন্ডাক্টর</a:t>
            </a:r>
            <a:endParaRPr lang="bn-BD" sz="5400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n-BD" sz="5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ইলেক্ট্রন ও হোলের ধারনা</a:t>
            </a:r>
          </a:p>
        </p:txBody>
      </p:sp>
    </p:spTree>
    <p:extLst>
      <p:ext uri="{BB962C8B-B14F-4D97-AF65-F5344CB8AC3E}">
        <p14:creationId xmlns:p14="http://schemas.microsoft.com/office/powerpoint/2010/main" val="64010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3904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rgbClr val="0000FF"/>
                </a:solidFill>
              </a:rPr>
              <a:t>শিখন ফল</a:t>
            </a:r>
          </a:p>
          <a:p>
            <a:pPr algn="ctr"/>
            <a:endParaRPr lang="bn-BD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bn-BD" sz="4800" dirty="0" smtClean="0">
                <a:solidFill>
                  <a:srgbClr val="0066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কঠিন পদার্থের ব্যান্ড তত্ত্ব ব্যাখ্যা করতে পারবে</a:t>
            </a:r>
          </a:p>
          <a:p>
            <a:pPr marL="342900" indent="-342900">
              <a:buFont typeface="+mj-lt"/>
              <a:buAutoNum type="arabicPeriod"/>
            </a:pPr>
            <a:r>
              <a:rPr lang="bn-BD" sz="4800" dirty="0" smtClean="0">
                <a:solidFill>
                  <a:srgbClr val="0066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ব্যান্ড তত্ত্বের আলোকে পরিবাহী, অপরিবাহী এবং সেমিকন্ডাক্টর ব্যাখ্যা করতে পারবে</a:t>
            </a:r>
          </a:p>
          <a:p>
            <a:pPr marL="342900" indent="-342900">
              <a:buFont typeface="+mj-lt"/>
              <a:buAutoNum type="arabicPeriod"/>
            </a:pPr>
            <a:r>
              <a:rPr lang="bn-BD" sz="4800" dirty="0" smtClean="0">
                <a:solidFill>
                  <a:srgbClr val="0066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সেমিকন্ডাক্টরে ইলেক্ট্রন হোলের ধারনা </a:t>
            </a:r>
            <a:r>
              <a:rPr lang="bn-BD" sz="4800" dirty="0">
                <a:solidFill>
                  <a:srgbClr val="0066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ব্যাখ্যা করতে </a:t>
            </a:r>
            <a:r>
              <a:rPr lang="bn-BD" sz="4800" dirty="0" smtClean="0">
                <a:solidFill>
                  <a:srgbClr val="0066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800" dirty="0">
                <a:solidFill>
                  <a:srgbClr val="0066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 smtClean="0">
                <a:solidFill>
                  <a:srgbClr val="0066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</p:txBody>
      </p:sp>
    </p:spTree>
    <p:extLst>
      <p:ext uri="{BB962C8B-B14F-4D97-AF65-F5344CB8AC3E}">
        <p14:creationId xmlns:p14="http://schemas.microsoft.com/office/powerpoint/2010/main" val="41884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3094" y="167222"/>
            <a:ext cx="3477207" cy="9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শক্তি স্তর</a:t>
            </a:r>
          </a:p>
        </p:txBody>
      </p:sp>
      <p:sp>
        <p:nvSpPr>
          <p:cNvPr id="14" name="Oval 13"/>
          <p:cNvSpPr/>
          <p:nvPr/>
        </p:nvSpPr>
        <p:spPr>
          <a:xfrm>
            <a:off x="257975" y="1367849"/>
            <a:ext cx="4850102" cy="49454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3187" y="1955558"/>
            <a:ext cx="3819679" cy="3819677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484754" y="2716755"/>
            <a:ext cx="2371720" cy="2371719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74328" y="3544282"/>
            <a:ext cx="567771" cy="56777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/>
              <a:t>ব্যাখ্যা </a:t>
            </a:r>
            <a:r>
              <a:rPr lang="bn-BD" dirty="0" smtClean="0"/>
              <a:t>কর+</a:t>
            </a:r>
          </a:p>
          <a:p>
            <a:pPr algn="ctr"/>
            <a:r>
              <a:rPr lang="bn-BD" dirty="0" smtClean="0"/>
              <a:t>তে </a:t>
            </a:r>
            <a:r>
              <a:rPr lang="bn-BD" dirty="0"/>
              <a:t>পারবে</a:t>
            </a:r>
            <a:endParaRPr lang="en-US" dirty="0"/>
          </a:p>
        </p:txBody>
      </p:sp>
      <p:sp>
        <p:nvSpPr>
          <p:cNvPr id="18" name="Plus 17"/>
          <p:cNvSpPr/>
          <p:nvPr/>
        </p:nvSpPr>
        <p:spPr>
          <a:xfrm>
            <a:off x="2550591" y="3694904"/>
            <a:ext cx="264869" cy="291356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672551" y="1745798"/>
            <a:ext cx="1360185" cy="2103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689093" y="3816520"/>
            <a:ext cx="1167380" cy="116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732625" y="2791226"/>
            <a:ext cx="1557086" cy="10167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35882" y="3595787"/>
            <a:ext cx="471468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>
                <a:solidFill>
                  <a:srgbClr val="000066"/>
                </a:solidFill>
              </a:rPr>
              <a:t>r1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07352" y="2837618"/>
            <a:ext cx="544655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/>
              <a:t>r2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559792" y="1873269"/>
            <a:ext cx="471468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>
                <a:solidFill>
                  <a:srgbClr val="000066"/>
                </a:solidFill>
              </a:rPr>
              <a:t>r3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31254" y="1342624"/>
            <a:ext cx="2091463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৩য় কক্ষপথ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10270" y="2086200"/>
            <a:ext cx="2091463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২য় কক্ষপথ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48143" y="3817736"/>
            <a:ext cx="2091463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১ম কক্ষপথ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58236" y="4215332"/>
            <a:ext cx="969156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400" dirty="0" smtClean="0">
                <a:solidFill>
                  <a:srgbClr val="002060"/>
                </a:solidFill>
              </a:rPr>
              <a:t>নিউক্লিয়াস</a:t>
            </a:r>
            <a:endParaRPr lang="bn-BD" dirty="0" smtClean="0">
              <a:solidFill>
                <a:srgbClr val="00206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7748972" y="774586"/>
            <a:ext cx="0" cy="5015404"/>
          </a:xfrm>
          <a:prstGeom prst="straightConnector1">
            <a:avLst/>
          </a:prstGeom>
          <a:ln>
            <a:tailEnd type="triangle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778018" y="1691595"/>
            <a:ext cx="3958230" cy="36930"/>
          </a:xfrm>
          <a:prstGeom prst="line">
            <a:avLst/>
          </a:prstGeom>
          <a:ln w="762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745755" y="3151525"/>
            <a:ext cx="4019688" cy="6994"/>
          </a:xfrm>
          <a:prstGeom prst="line">
            <a:avLst/>
          </a:prstGeom>
          <a:ln w="5715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744714" y="5440583"/>
            <a:ext cx="3958230" cy="25224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764692" y="4149499"/>
            <a:ext cx="3958230" cy="25224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190931" y="1401490"/>
            <a:ext cx="143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solidFill>
                  <a:srgbClr val="002060"/>
                </a:solidFill>
              </a:rPr>
              <a:t>৩য় কক্ষপথ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38618" y="2782193"/>
            <a:ext cx="143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solidFill>
                  <a:srgbClr val="002060"/>
                </a:solidFill>
              </a:rPr>
              <a:t>২য় কক্ষপথ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45350" y="3821700"/>
            <a:ext cx="143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solidFill>
                  <a:srgbClr val="002060"/>
                </a:solidFill>
              </a:rPr>
              <a:t>১ম কক্ষপথ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47628" y="5106861"/>
            <a:ext cx="266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solidFill>
                  <a:srgbClr val="002060"/>
                </a:solidFill>
              </a:rPr>
              <a:t>নিউক্লিয়াসের কিনারা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342501" y="1522024"/>
            <a:ext cx="72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/>
              <a:t>r3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7428935" y="3955878"/>
            <a:ext cx="72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/>
              <a:t>r1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934271" y="4006366"/>
            <a:ext cx="1468464" cy="105157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5" idx="7"/>
          </p:cNvCxnSpPr>
          <p:nvPr/>
        </p:nvCxnSpPr>
        <p:spPr>
          <a:xfrm flipH="1">
            <a:off x="4033487" y="2400104"/>
            <a:ext cx="1074590" cy="1148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76515" y="3021646"/>
            <a:ext cx="439203" cy="27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52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  <p:bldP spid="18" grpId="0" animBg="1"/>
      <p:bldP spid="30" grpId="0"/>
      <p:bldP spid="31" grpId="0"/>
      <p:bldP spid="32" grpId="0"/>
      <p:bldP spid="34" grpId="0"/>
      <p:bldP spid="35" grpId="0"/>
      <p:bldP spid="36" grpId="0"/>
      <p:bldP spid="38" grpId="0"/>
      <p:bldP spid="51" grpId="0"/>
      <p:bldP spid="52" grpId="0"/>
      <p:bldP spid="53" grpId="0"/>
      <p:bldP spid="54" grpId="0"/>
      <p:bldP spid="56" grpId="0"/>
      <p:bldP spid="5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nd The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7326" y="1124242"/>
            <a:ext cx="6966351" cy="5249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77468" y="166810"/>
            <a:ext cx="5158854" cy="58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ভিডিওটি মনোযোগ দিয়ে দেখ</a:t>
            </a:r>
            <a:endParaRPr lang="en-US" sz="40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7367" y="955347"/>
            <a:ext cx="70034" cy="45583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9673" y="4115382"/>
            <a:ext cx="3595292" cy="1135226"/>
          </a:xfrm>
          <a:prstGeom prst="rect">
            <a:avLst/>
          </a:prstGeom>
          <a:solidFill>
            <a:srgbClr val="00B05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যোজন ব্যান্ড</a:t>
            </a:r>
            <a:endParaRPr lang="en-US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8483" y="3095745"/>
            <a:ext cx="1487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নিষিদ্ধ ব্যান্ড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7230" y="3111687"/>
            <a:ext cx="1296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r>
              <a:rPr lang="bn-BD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78675" y="2294102"/>
            <a:ext cx="6824" cy="1854815"/>
            <a:chOff x="1678675" y="2294102"/>
            <a:chExt cx="6824" cy="1854815"/>
          </a:xfrm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1678675" y="2294102"/>
              <a:ext cx="6824" cy="9391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685499" y="3498427"/>
              <a:ext cx="0" cy="650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223149" y="2269078"/>
            <a:ext cx="6824" cy="1854815"/>
            <a:chOff x="1678675" y="2294102"/>
            <a:chExt cx="6824" cy="1854815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1678675" y="2294102"/>
              <a:ext cx="6824" cy="9391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685499" y="3498427"/>
              <a:ext cx="0" cy="650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 rot="16200000">
            <a:off x="-966214" y="2480411"/>
            <a:ext cx="265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শক্তি ব্যান্ড</a:t>
            </a:r>
            <a:endParaRPr lang="en-US" sz="20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96035" y="1086457"/>
            <a:ext cx="3616658" cy="1217648"/>
            <a:chOff x="696035" y="1086457"/>
            <a:chExt cx="3616658" cy="1217648"/>
          </a:xfrm>
        </p:grpSpPr>
        <p:sp>
          <p:nvSpPr>
            <p:cNvPr id="6" name="Rectangle 5"/>
            <p:cNvSpPr/>
            <p:nvPr/>
          </p:nvSpPr>
          <p:spPr>
            <a:xfrm>
              <a:off x="717401" y="1124242"/>
              <a:ext cx="3595292" cy="1135226"/>
            </a:xfrm>
            <a:prstGeom prst="rect">
              <a:avLst/>
            </a:prstGeom>
            <a:solidFill>
              <a:srgbClr val="CCFFFF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600" dirty="0" smtClean="0">
                  <a:solidFill>
                    <a:srgbClr val="00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পরিবহন ব্যান্ড</a:t>
              </a:r>
              <a:endParaRPr lang="en-US" dirty="0">
                <a:solidFill>
                  <a:srgbClr val="000066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96035" y="1086457"/>
              <a:ext cx="3609422" cy="1217648"/>
              <a:chOff x="696035" y="1086457"/>
              <a:chExt cx="3609422" cy="1217648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735977" y="1111481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529819" y="1100107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1955178" y="1129673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339592" y="1131947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724001" y="1120576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040172" y="1136491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315402" y="1111477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623607" y="1112239"/>
                <a:ext cx="659396" cy="1061467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933245" y="1138284"/>
                <a:ext cx="372212" cy="659086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106740" y="1086457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696035" y="1631876"/>
                <a:ext cx="409434" cy="659086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2" name="Straight Connector 31"/>
          <p:cNvCxnSpPr/>
          <p:nvPr/>
        </p:nvCxnSpPr>
        <p:spPr>
          <a:xfrm flipV="1">
            <a:off x="898762" y="4108980"/>
            <a:ext cx="713653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370203" y="4124900"/>
            <a:ext cx="64877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768265" y="4127172"/>
            <a:ext cx="64877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193621" y="4115803"/>
            <a:ext cx="64877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564385" y="4118074"/>
            <a:ext cx="64877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251247" y="4120347"/>
            <a:ext cx="58979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953269" y="4081682"/>
            <a:ext cx="58979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59299" y="4132738"/>
            <a:ext cx="487434" cy="79836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526479" y="4108980"/>
            <a:ext cx="58979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831826" y="4349858"/>
            <a:ext cx="443122" cy="87819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23857" y="5612276"/>
            <a:ext cx="3351085" cy="63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0066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সেমি কন্ডাক্টর</a:t>
            </a:r>
            <a:endParaRPr lang="en-US" sz="5400" dirty="0">
              <a:solidFill>
                <a:srgbClr val="0066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 animBg="1"/>
      <p:bldP spid="7" grpId="0" animBg="1"/>
      <p:bldP spid="8" grpId="0"/>
      <p:bldP spid="9" grpId="0"/>
      <p:bldP spid="2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660" y="-107748"/>
            <a:ext cx="11791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পরিবাহী,অপরিবাহী,সেমিকন্ডাক্টর এবং ব্যান্ডতত্ত্ব</a:t>
            </a:r>
            <a:endParaRPr lang="en-US" sz="3600" dirty="0">
              <a:solidFill>
                <a:schemeClr val="tx2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51898" y="757867"/>
            <a:ext cx="70034" cy="34247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34655" y="919524"/>
            <a:ext cx="2701197" cy="11352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rgbClr val="00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পরিবহন ব্যান্ড</a:t>
            </a:r>
            <a:endParaRPr lang="en-US" dirty="0">
              <a:solidFill>
                <a:srgbClr val="00006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36362" y="2914372"/>
            <a:ext cx="2701197" cy="1135226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যোজন ব্যান্ড</a:t>
            </a:r>
            <a:endParaRPr lang="en-US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02862" y="2386057"/>
            <a:ext cx="1613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নিষিদ্ধ ব্যান্ড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74947" y="2142691"/>
            <a:ext cx="1199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r>
              <a:rPr lang="bn-B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593742" y="2004137"/>
            <a:ext cx="5127" cy="715112"/>
            <a:chOff x="1678675" y="2294102"/>
            <a:chExt cx="6824" cy="1854815"/>
          </a:xfrm>
        </p:grpSpPr>
        <p:cxnSp>
          <p:nvCxnSpPr>
            <p:cNvPr id="42" name="Straight Arrow Connector 41"/>
            <p:cNvCxnSpPr/>
            <p:nvPr/>
          </p:nvCxnSpPr>
          <p:spPr>
            <a:xfrm flipH="1" flipV="1">
              <a:off x="1678675" y="2294102"/>
              <a:ext cx="6824" cy="9391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1685499" y="3498427"/>
              <a:ext cx="0" cy="650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078785" y="2054151"/>
            <a:ext cx="5127" cy="865285"/>
            <a:chOff x="1678675" y="2294102"/>
            <a:chExt cx="6824" cy="1854815"/>
          </a:xfrm>
        </p:grpSpPr>
        <p:cxnSp>
          <p:nvCxnSpPr>
            <p:cNvPr id="40" name="Straight Arrow Connector 39"/>
            <p:cNvCxnSpPr/>
            <p:nvPr/>
          </p:nvCxnSpPr>
          <p:spPr>
            <a:xfrm flipH="1" flipV="1">
              <a:off x="1678675" y="2294102"/>
              <a:ext cx="6824" cy="9391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1685499" y="3498427"/>
              <a:ext cx="0" cy="650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6472006" y="3982844"/>
            <a:ext cx="1813895" cy="4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অপরিবাহী</a:t>
            </a:r>
          </a:p>
        </p:txBody>
      </p:sp>
      <p:sp>
        <p:nvSpPr>
          <p:cNvPr id="57" name="TextBox 56"/>
          <p:cNvSpPr txBox="1"/>
          <p:nvPr/>
        </p:nvSpPr>
        <p:spPr>
          <a:xfrm rot="16200000">
            <a:off x="4765967" y="1815119"/>
            <a:ext cx="1813895" cy="4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শক্তি ব্যান্ড</a:t>
            </a:r>
            <a:endParaRPr lang="en-US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23384" y="4929116"/>
            <a:ext cx="1199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&lt;1.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bn-B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107094" y="3659011"/>
            <a:ext cx="5977969" cy="3113416"/>
            <a:chOff x="1107094" y="3659011"/>
            <a:chExt cx="5977969" cy="3113416"/>
          </a:xfrm>
        </p:grpSpPr>
        <p:sp>
          <p:nvSpPr>
            <p:cNvPr id="54" name="Left Arrow 53"/>
            <p:cNvSpPr/>
            <p:nvPr/>
          </p:nvSpPr>
          <p:spPr>
            <a:xfrm>
              <a:off x="3885944" y="5117910"/>
              <a:ext cx="3199119" cy="95534"/>
            </a:xfrm>
            <a:prstGeom prst="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107094" y="3659011"/>
              <a:ext cx="4305153" cy="3113416"/>
              <a:chOff x="1107094" y="3659011"/>
              <a:chExt cx="4305153" cy="3113416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1647384" y="3659011"/>
                <a:ext cx="95916" cy="311341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710466" y="3801960"/>
                <a:ext cx="3699441" cy="113522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3600" dirty="0" smtClean="0">
                    <a:solidFill>
                      <a:srgbClr val="000066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পরিবহন ব্যান্ড</a:t>
                </a:r>
                <a:endParaRPr lang="en-US" dirty="0">
                  <a:solidFill>
                    <a:srgbClr val="000066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712806" y="5399415"/>
                <a:ext cx="3699441" cy="1032024"/>
              </a:xfrm>
              <a:prstGeom prst="rect">
                <a:avLst/>
              </a:prstGeom>
              <a:solidFill>
                <a:schemeClr val="accent6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000" dirty="0" smtClean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যোজন ব্যান্ড</a:t>
                </a:r>
                <a:endParaRPr lang="en-US" dirty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974445" y="6332728"/>
                <a:ext cx="2129344" cy="30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bn-BD" sz="4000" dirty="0" smtClean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অর্ধ পরিবাহী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6200000">
                <a:off x="441894" y="4661454"/>
                <a:ext cx="1813895" cy="483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bn-BD" sz="4000" dirty="0" smtClean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শক্তি ব্যান্ড</a:t>
                </a:r>
                <a:endParaRPr lang="en-US" dirty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sp>
        <p:nvSpPr>
          <p:cNvPr id="45" name="Rectangle 44"/>
          <p:cNvSpPr/>
          <p:nvPr/>
        </p:nvSpPr>
        <p:spPr>
          <a:xfrm>
            <a:off x="797488" y="678726"/>
            <a:ext cx="70034" cy="25730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 rot="16200000">
            <a:off x="-1094946" y="1192393"/>
            <a:ext cx="321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শক্তি ব্যান্ড</a:t>
            </a:r>
            <a:endParaRPr lang="en-US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46156" y="802145"/>
            <a:ext cx="3616658" cy="1107631"/>
            <a:chOff x="696035" y="1085713"/>
            <a:chExt cx="3616658" cy="1218392"/>
          </a:xfrm>
        </p:grpSpPr>
        <p:sp>
          <p:nvSpPr>
            <p:cNvPr id="77" name="Rectangle 76"/>
            <p:cNvSpPr/>
            <p:nvPr/>
          </p:nvSpPr>
          <p:spPr>
            <a:xfrm>
              <a:off x="717401" y="1124242"/>
              <a:ext cx="3595292" cy="1135226"/>
            </a:xfrm>
            <a:prstGeom prst="rect">
              <a:avLst/>
            </a:prstGeom>
            <a:solidFill>
              <a:srgbClr val="CCFFFF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600" dirty="0" smtClean="0">
                  <a:solidFill>
                    <a:srgbClr val="00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পরিবহন ব্যান্ড</a:t>
              </a:r>
              <a:endParaRPr lang="en-US" dirty="0">
                <a:solidFill>
                  <a:srgbClr val="000066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696035" y="1085713"/>
              <a:ext cx="3609422" cy="1218392"/>
              <a:chOff x="696035" y="1085713"/>
              <a:chExt cx="3609422" cy="1218392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735977" y="1111481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9819" y="1100107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941530" y="1085713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2339592" y="1131947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2724001" y="1120576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040172" y="1136491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315402" y="1111477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3623607" y="1112239"/>
                <a:ext cx="659396" cy="1061467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3933245" y="1138284"/>
                <a:ext cx="372212" cy="659086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106740" y="1086457"/>
                <a:ext cx="725336" cy="1167614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696035" y="1631876"/>
                <a:ext cx="409434" cy="659086"/>
              </a:xfrm>
              <a:prstGeom prst="line">
                <a:avLst/>
              </a:prstGeom>
              <a:ln w="38100"/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45"/>
          <p:cNvSpPr/>
          <p:nvPr/>
        </p:nvSpPr>
        <p:spPr>
          <a:xfrm>
            <a:off x="869794" y="1882534"/>
            <a:ext cx="3595292" cy="1135226"/>
          </a:xfrm>
          <a:prstGeom prst="rect">
            <a:avLst/>
          </a:prstGeom>
          <a:solidFill>
            <a:srgbClr val="00B05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যোজন ব্যান্ড</a:t>
            </a:r>
            <a:endParaRPr lang="en-US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1048883" y="1876132"/>
            <a:ext cx="713653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520324" y="1892052"/>
            <a:ext cx="64877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918386" y="1894324"/>
            <a:ext cx="64877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343742" y="1882956"/>
            <a:ext cx="64877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2714506" y="1885227"/>
            <a:ext cx="64877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401368" y="1887499"/>
            <a:ext cx="58979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3103390" y="1848834"/>
            <a:ext cx="58979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809420" y="1899890"/>
            <a:ext cx="487434" cy="79836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3676600" y="1876132"/>
            <a:ext cx="589795" cy="11688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3981947" y="2117011"/>
            <a:ext cx="443122" cy="87819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87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3" grpId="0" animBg="1"/>
      <p:bldP spid="34" grpId="0" animBg="1"/>
      <p:bldP spid="35" grpId="0"/>
      <p:bldP spid="36" grpId="0"/>
      <p:bldP spid="39" grpId="0"/>
      <p:bldP spid="57" grpId="0"/>
      <p:bldP spid="55" grpId="0"/>
      <p:bldP spid="45" grpId="0" animBg="1"/>
      <p:bldP spid="65" grpId="0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1182</TotalTime>
  <Words>247</Words>
  <Application>Microsoft Office PowerPoint</Application>
  <PresentationFormat>Widescreen</PresentationFormat>
  <Paragraphs>108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NikoshBAN</vt:lpstr>
      <vt:lpstr>Times New Roman</vt:lpstr>
      <vt:lpstr>Vrinda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</dc:creator>
  <cp:lastModifiedBy>DOEL</cp:lastModifiedBy>
  <cp:revision>428</cp:revision>
  <dcterms:created xsi:type="dcterms:W3CDTF">2014-06-19T16:24:48Z</dcterms:created>
  <dcterms:modified xsi:type="dcterms:W3CDTF">2014-08-12T06:05:01Z</dcterms:modified>
</cp:coreProperties>
</file>